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Lst>
  <p:notesMasterIdLst>
    <p:notesMasterId r:id="rId23"/>
  </p:notesMasterIdLst>
  <p:sldIdLst>
    <p:sldId id="256" r:id="rId2"/>
    <p:sldId id="258" r:id="rId3"/>
    <p:sldId id="257" r:id="rId4"/>
    <p:sldId id="265" r:id="rId5"/>
    <p:sldId id="266" r:id="rId6"/>
    <p:sldId id="268" r:id="rId7"/>
    <p:sldId id="260" r:id="rId8"/>
    <p:sldId id="259" r:id="rId9"/>
    <p:sldId id="267" r:id="rId10"/>
    <p:sldId id="269" r:id="rId11"/>
    <p:sldId id="271" r:id="rId12"/>
    <p:sldId id="262" r:id="rId13"/>
    <p:sldId id="261" r:id="rId14"/>
    <p:sldId id="272" r:id="rId15"/>
    <p:sldId id="273" r:id="rId16"/>
    <p:sldId id="264" r:id="rId17"/>
    <p:sldId id="263" r:id="rId18"/>
    <p:sldId id="275" r:id="rId19"/>
    <p:sldId id="276" r:id="rId20"/>
    <p:sldId id="277"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00"/>
    <a:srgbClr val="004C00"/>
    <a:srgbClr val="DAFF1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26" d="100"/>
          <a:sy n="26"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1C4249-A45B-B04D-A4C1-143D09A57F94}" type="datetimeFigureOut">
              <a:rPr lang="en-US" smtClean="0"/>
              <a:t>9/6/13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E27671-5BE9-8F45-B870-E842F2854716}" type="slidenum">
              <a:rPr lang="en-US" smtClean="0"/>
              <a:t>‹#›</a:t>
            </a:fld>
            <a:endParaRPr lang="en-US"/>
          </a:p>
        </p:txBody>
      </p:sp>
    </p:spTree>
    <p:extLst>
      <p:ext uri="{BB962C8B-B14F-4D97-AF65-F5344CB8AC3E}">
        <p14:creationId xmlns:p14="http://schemas.microsoft.com/office/powerpoint/2010/main" val="35496710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0F6FEC-C623-40E7-9F02-AE65AAC4D090}" type="slidenum">
              <a:rPr lang="en-US" smtClean="0"/>
              <a:t>18</a:t>
            </a:fld>
            <a:endParaRPr lang="en-US"/>
          </a:p>
        </p:txBody>
      </p:sp>
    </p:spTree>
    <p:extLst>
      <p:ext uri="{BB962C8B-B14F-4D97-AF65-F5344CB8AC3E}">
        <p14:creationId xmlns:p14="http://schemas.microsoft.com/office/powerpoint/2010/main" val="4127104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0F6FEC-C623-40E7-9F02-AE65AAC4D090}" type="slidenum">
              <a:rPr lang="en-US" smtClean="0"/>
              <a:t>19</a:t>
            </a:fld>
            <a:endParaRPr lang="en-US"/>
          </a:p>
        </p:txBody>
      </p:sp>
    </p:spTree>
    <p:extLst>
      <p:ext uri="{BB962C8B-B14F-4D97-AF65-F5344CB8AC3E}">
        <p14:creationId xmlns:p14="http://schemas.microsoft.com/office/powerpoint/2010/main" val="2011110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0F6FEC-C623-40E7-9F02-AE65AAC4D090}" type="slidenum">
              <a:rPr lang="en-US" smtClean="0"/>
              <a:t>20</a:t>
            </a:fld>
            <a:endParaRPr lang="en-US"/>
          </a:p>
        </p:txBody>
      </p:sp>
    </p:spTree>
    <p:extLst>
      <p:ext uri="{BB962C8B-B14F-4D97-AF65-F5344CB8AC3E}">
        <p14:creationId xmlns:p14="http://schemas.microsoft.com/office/powerpoint/2010/main" val="1349771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B5ECD5-515E-4817-8A06-1D2ED2C83850}" type="datetime4">
              <a:rPr lang="en-US" smtClean="0"/>
              <a:pPr/>
              <a:t>September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September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September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2D1919-1B5F-4141-B613-3E5C6008A186}" type="datetime4">
              <a:rPr lang="en-US" smtClean="0"/>
              <a:pPr/>
              <a:t>September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September 6,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September 6,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A18ED0-40F2-434C-A848-B92581875164}" type="datetime4">
              <a:rPr lang="en-US" smtClean="0"/>
              <a:pPr/>
              <a:t>September 6,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September 6, 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24E59-01D0-4537-B876-7E5EC75B028D}" type="datetime4">
              <a:rPr lang="en-US" smtClean="0"/>
              <a:pPr/>
              <a:t>September 6,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5A2E49-18A1-40BC-BA5D-5A2EC8FDDF15}" type="datetime4">
              <a:rPr lang="en-US" smtClean="0"/>
              <a:pPr/>
              <a:t>September 6,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3DA4-3B24-449B-95CA-514EB7E30A99}" type="datetime4">
              <a:rPr lang="en-US" smtClean="0"/>
              <a:pPr/>
              <a:t>September 6,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2120D2-3948-4F8F-BE5D-E7E7D97880B2}" type="datetime4">
              <a:rPr lang="en-US" smtClean="0"/>
              <a:pPr/>
              <a:t>September 6, 2013</a:t>
            </a:fld>
            <a:endParaRPr lang="en-US" dirty="0" err="1"/>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2EBF8-7CF5-44B7-B2BF-E22DE4D0703D}" type="slidenum">
              <a:rPr lang="en-US" smtClean="0"/>
              <a:pPr/>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bskids.org/dragonflytv/scientist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9182" y="3325849"/>
            <a:ext cx="7991759" cy="1577113"/>
          </a:xfrm>
        </p:spPr>
        <p:txBody>
          <a:bodyPr>
            <a:noAutofit/>
          </a:bodyPr>
          <a:lstStyle/>
          <a:p>
            <a:r>
              <a:rPr lang="en-US" sz="7200" dirty="0" smtClean="0"/>
              <a:t>8</a:t>
            </a:r>
            <a:r>
              <a:rPr lang="en-US" sz="7200" baseline="30000" dirty="0" smtClean="0"/>
              <a:t>Th</a:t>
            </a:r>
            <a:r>
              <a:rPr lang="en-US" sz="7200" dirty="0" smtClean="0"/>
              <a:t> Grade STEM</a:t>
            </a:r>
            <a:endParaRPr lang="en-US" sz="7200" dirty="0"/>
          </a:p>
        </p:txBody>
      </p:sp>
      <p:sp>
        <p:nvSpPr>
          <p:cNvPr id="3" name="Subtitle 2"/>
          <p:cNvSpPr>
            <a:spLocks noGrp="1"/>
          </p:cNvSpPr>
          <p:nvPr>
            <p:ph type="subTitle" idx="1"/>
          </p:nvPr>
        </p:nvSpPr>
        <p:spPr>
          <a:xfrm>
            <a:off x="3170702" y="4880560"/>
            <a:ext cx="3270017" cy="1828799"/>
          </a:xfrm>
        </p:spPr>
        <p:txBody>
          <a:bodyPr/>
          <a:lstStyle/>
          <a:p>
            <a:r>
              <a:rPr lang="en-US" dirty="0" smtClean="0"/>
              <a:t>2013-2014 School Year</a:t>
            </a:r>
          </a:p>
        </p:txBody>
      </p:sp>
      <p:grpSp>
        <p:nvGrpSpPr>
          <p:cNvPr id="11" name="Group 10"/>
          <p:cNvGrpSpPr/>
          <p:nvPr/>
        </p:nvGrpSpPr>
        <p:grpSpPr>
          <a:xfrm>
            <a:off x="3991347" y="1097123"/>
            <a:ext cx="1517448" cy="1524526"/>
            <a:chOff x="2776316" y="697363"/>
            <a:chExt cx="1309260" cy="1309260"/>
          </a:xfrm>
          <a:solidFill>
            <a:srgbClr val="3366FF"/>
          </a:solidFill>
        </p:grpSpPr>
        <p:sp>
          <p:nvSpPr>
            <p:cNvPr id="12" name="Oval 11"/>
            <p:cNvSpPr/>
            <p:nvPr/>
          </p:nvSpPr>
          <p:spPr>
            <a:xfrm>
              <a:off x="2776316" y="697363"/>
              <a:ext cx="1309260" cy="1309260"/>
            </a:xfrm>
            <a:prstGeom prst="ellipse">
              <a:avLst/>
            </a:prstGeom>
            <a:grpFill/>
            <a:ln>
              <a:solidFill>
                <a:schemeClr val="accent1">
                  <a:lumMod val="40000"/>
                  <a:lumOff val="60000"/>
                </a:schemeClr>
              </a:solidFill>
            </a:ln>
          </p:spPr>
          <p:style>
            <a:lnRef idx="2">
              <a:schemeClr val="accent3"/>
            </a:lnRef>
            <a:fillRef idx="1">
              <a:schemeClr val="lt1"/>
            </a:fillRef>
            <a:effectRef idx="0">
              <a:schemeClr val="accent3"/>
            </a:effectRef>
            <a:fontRef idx="minor">
              <a:schemeClr val="dk1"/>
            </a:fontRef>
          </p:style>
        </p:sp>
        <p:sp>
          <p:nvSpPr>
            <p:cNvPr id="13" name="Oval 4"/>
            <p:cNvSpPr/>
            <p:nvPr/>
          </p:nvSpPr>
          <p:spPr>
            <a:xfrm>
              <a:off x="2984826" y="889100"/>
              <a:ext cx="885710" cy="577928"/>
            </a:xfrm>
            <a:prstGeom prst="rect">
              <a:avLst/>
            </a:prstGeom>
            <a:grpFill/>
            <a:ln>
              <a:noFill/>
            </a:ln>
          </p:spPr>
          <p:style>
            <a:lnRef idx="2">
              <a:schemeClr val="accent3"/>
            </a:lnRef>
            <a:fillRef idx="1">
              <a:schemeClr val="lt1"/>
            </a:fillRef>
            <a:effectRef idx="0">
              <a:schemeClr val="accent3"/>
            </a:effectRef>
            <a:fontRef idx="minor">
              <a:schemeClr val="dk1"/>
            </a:fontRef>
          </p:style>
          <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dirty="0" smtClean="0"/>
                <a:t>Engineering</a:t>
              </a:r>
              <a:endParaRPr lang="en-US" sz="1400" kern="1200" dirty="0"/>
            </a:p>
          </p:txBody>
        </p:sp>
      </p:grpSp>
      <p:grpSp>
        <p:nvGrpSpPr>
          <p:cNvPr id="5" name="Group 4"/>
          <p:cNvGrpSpPr/>
          <p:nvPr/>
        </p:nvGrpSpPr>
        <p:grpSpPr>
          <a:xfrm>
            <a:off x="4154474" y="2080008"/>
            <a:ext cx="1360459" cy="1244885"/>
            <a:chOff x="2793089" y="697363"/>
            <a:chExt cx="1309260" cy="1309260"/>
          </a:xfrm>
          <a:solidFill>
            <a:srgbClr val="CCFFCC"/>
          </a:solidFill>
        </p:grpSpPr>
        <p:sp>
          <p:nvSpPr>
            <p:cNvPr id="6" name="Oval 5"/>
            <p:cNvSpPr/>
            <p:nvPr/>
          </p:nvSpPr>
          <p:spPr>
            <a:xfrm>
              <a:off x="2793089" y="697363"/>
              <a:ext cx="1309260" cy="1309260"/>
            </a:xfrm>
            <a:prstGeom prst="ellipse">
              <a:avLst/>
            </a:prstGeom>
            <a:grpFill/>
          </p:spPr>
          <p:style>
            <a:lnRef idx="2">
              <a:schemeClr val="accent2"/>
            </a:lnRef>
            <a:fillRef idx="1">
              <a:schemeClr val="lt1"/>
            </a:fillRef>
            <a:effectRef idx="0">
              <a:schemeClr val="accent2"/>
            </a:effectRef>
            <a:fontRef idx="minor">
              <a:schemeClr val="dk1"/>
            </a:fontRef>
          </p:style>
        </p:sp>
        <p:sp>
          <p:nvSpPr>
            <p:cNvPr id="7" name="Oval 4"/>
            <p:cNvSpPr/>
            <p:nvPr/>
          </p:nvSpPr>
          <p:spPr>
            <a:xfrm>
              <a:off x="2984826" y="889100"/>
              <a:ext cx="925786" cy="925786"/>
            </a:xfrm>
            <a:prstGeom prst="rect">
              <a:avLst/>
            </a:prstGeom>
            <a:grpFill/>
            <a:ln>
              <a:noFill/>
            </a:ln>
          </p:spPr>
          <p:style>
            <a:lnRef idx="2">
              <a:schemeClr val="accent2"/>
            </a:lnRef>
            <a:fillRef idx="1">
              <a:schemeClr val="lt1"/>
            </a:fillRef>
            <a:effectRef idx="0">
              <a:schemeClr val="accent2"/>
            </a:effectRef>
            <a:fontRef idx="minor">
              <a:schemeClr val="dk1"/>
            </a:fontRef>
          </p:style>
          <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dirty="0"/>
                <a:t>S</a:t>
              </a:r>
              <a:r>
                <a:rPr lang="en-US" sz="1400" kern="1200" dirty="0" smtClean="0"/>
                <a:t>cience</a:t>
              </a:r>
              <a:endParaRPr lang="en-US" sz="1400" kern="1200" dirty="0"/>
            </a:p>
          </p:txBody>
        </p:sp>
      </p:grpSp>
      <p:grpSp>
        <p:nvGrpSpPr>
          <p:cNvPr id="8" name="Group 7"/>
          <p:cNvGrpSpPr/>
          <p:nvPr/>
        </p:nvGrpSpPr>
        <p:grpSpPr>
          <a:xfrm>
            <a:off x="3419770" y="1748495"/>
            <a:ext cx="838098" cy="873154"/>
            <a:chOff x="4151902" y="-1324077"/>
            <a:chExt cx="1054684" cy="1135724"/>
          </a:xfrm>
          <a:solidFill>
            <a:srgbClr val="FFFF00"/>
          </a:solidFill>
        </p:grpSpPr>
        <p:sp>
          <p:nvSpPr>
            <p:cNvPr id="9" name="Oval 8"/>
            <p:cNvSpPr/>
            <p:nvPr/>
          </p:nvSpPr>
          <p:spPr>
            <a:xfrm>
              <a:off x="4151902" y="-1324077"/>
              <a:ext cx="1054684" cy="1135724"/>
            </a:xfrm>
            <a:prstGeom prst="ellipse">
              <a:avLst/>
            </a:prstGeom>
            <a:solidFill>
              <a:schemeClr val="accent1">
                <a:lumMod val="60000"/>
                <a:lumOff val="40000"/>
              </a:schemeClr>
            </a:solidFill>
          </p:spPr>
          <p:style>
            <a:lnRef idx="2">
              <a:schemeClr val="accent1"/>
            </a:lnRef>
            <a:fillRef idx="1">
              <a:schemeClr val="lt1"/>
            </a:fillRef>
            <a:effectRef idx="0">
              <a:schemeClr val="accent1"/>
            </a:effectRef>
            <a:fontRef idx="minor">
              <a:schemeClr val="dk1"/>
            </a:fontRef>
          </p:style>
        </p:sp>
        <p:sp>
          <p:nvSpPr>
            <p:cNvPr id="10" name="Oval 4"/>
            <p:cNvSpPr/>
            <p:nvPr/>
          </p:nvSpPr>
          <p:spPr>
            <a:xfrm>
              <a:off x="4360942" y="-1164844"/>
              <a:ext cx="624499" cy="817257"/>
            </a:xfrm>
            <a:prstGeom prst="rect">
              <a:avLst/>
            </a:prstGeom>
            <a:solidFill>
              <a:schemeClr val="accent1">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dirty="0" smtClean="0"/>
                <a:t>Math</a:t>
              </a:r>
              <a:endParaRPr lang="en-US" sz="1400" kern="1200" dirty="0"/>
            </a:p>
          </p:txBody>
        </p:sp>
      </p:grpSp>
      <p:grpSp>
        <p:nvGrpSpPr>
          <p:cNvPr id="14" name="Group 13"/>
          <p:cNvGrpSpPr/>
          <p:nvPr/>
        </p:nvGrpSpPr>
        <p:grpSpPr>
          <a:xfrm>
            <a:off x="5323196" y="1870915"/>
            <a:ext cx="1309260" cy="1309260"/>
            <a:chOff x="2793089" y="697363"/>
            <a:chExt cx="1309260" cy="1309260"/>
          </a:xfrm>
          <a:solidFill>
            <a:srgbClr val="9DE61E"/>
          </a:solidFill>
        </p:grpSpPr>
        <p:sp>
          <p:nvSpPr>
            <p:cNvPr id="15" name="Oval 14"/>
            <p:cNvSpPr/>
            <p:nvPr/>
          </p:nvSpPr>
          <p:spPr>
            <a:xfrm>
              <a:off x="2793089" y="697363"/>
              <a:ext cx="1309260" cy="1309260"/>
            </a:xfrm>
            <a:prstGeom prst="ellipse">
              <a:avLst/>
            </a:prstGeom>
            <a:grpFill/>
          </p:spPr>
          <p:style>
            <a:lnRef idx="2">
              <a:schemeClr val="accent2"/>
            </a:lnRef>
            <a:fillRef idx="1">
              <a:schemeClr val="lt1"/>
            </a:fillRef>
            <a:effectRef idx="0">
              <a:schemeClr val="accent2"/>
            </a:effectRef>
            <a:fontRef idx="minor">
              <a:schemeClr val="dk1"/>
            </a:fontRef>
          </p:style>
        </p:sp>
        <p:sp>
          <p:nvSpPr>
            <p:cNvPr id="16" name="Oval 4"/>
            <p:cNvSpPr/>
            <p:nvPr/>
          </p:nvSpPr>
          <p:spPr>
            <a:xfrm>
              <a:off x="2984826" y="889100"/>
              <a:ext cx="925786" cy="925786"/>
            </a:xfrm>
            <a:prstGeom prst="rect">
              <a:avLst/>
            </a:prstGeom>
            <a:grpFill/>
            <a:ln>
              <a:noFill/>
            </a:ln>
          </p:spPr>
          <p:style>
            <a:lnRef idx="2">
              <a:schemeClr val="accent2"/>
            </a:lnRef>
            <a:fillRef idx="1">
              <a:schemeClr val="lt1"/>
            </a:fillRef>
            <a:effectRef idx="0">
              <a:schemeClr val="accent2"/>
            </a:effectRef>
            <a:fontRef idx="minor">
              <a:schemeClr val="dk1"/>
            </a:fontRef>
          </p:style>
          <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dirty="0" smtClean="0"/>
                <a:t>Technology</a:t>
              </a:r>
              <a:endParaRPr lang="en-US" sz="1400" kern="1200" dirty="0"/>
            </a:p>
          </p:txBody>
        </p:sp>
      </p:grpSp>
    </p:spTree>
    <p:extLst>
      <p:ext uri="{BB962C8B-B14F-4D97-AF65-F5344CB8AC3E}">
        <p14:creationId xmlns:p14="http://schemas.microsoft.com/office/powerpoint/2010/main" val="868405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107577"/>
            <a:ext cx="8784167" cy="1141256"/>
          </a:xfrm>
        </p:spPr>
        <p:txBody>
          <a:bodyPr/>
          <a:lstStyle/>
          <a:p>
            <a:r>
              <a:rPr lang="en-US" sz="3600" dirty="0">
                <a:latin typeface="Impact"/>
                <a:cs typeface="Impact"/>
              </a:rPr>
              <a:t>Wednesday, Sept. 4         2B    	Tri 1: Day 2 of 56</a:t>
            </a:r>
            <a:endParaRPr lang="en-US" sz="3600" dirty="0"/>
          </a:p>
        </p:txBody>
      </p:sp>
      <p:sp>
        <p:nvSpPr>
          <p:cNvPr id="3" name="Content Placeholder 2"/>
          <p:cNvSpPr>
            <a:spLocks noGrp="1"/>
          </p:cNvSpPr>
          <p:nvPr>
            <p:ph idx="1"/>
          </p:nvPr>
        </p:nvSpPr>
        <p:spPr>
          <a:xfrm>
            <a:off x="402168" y="1037167"/>
            <a:ext cx="8339666" cy="5588000"/>
          </a:xfrm>
        </p:spPr>
        <p:txBody>
          <a:bodyPr>
            <a:normAutofit/>
          </a:bodyPr>
          <a:lstStyle/>
          <a:p>
            <a:r>
              <a:rPr lang="en-US" sz="3200" dirty="0" smtClean="0">
                <a:solidFill>
                  <a:srgbClr val="DAFF13"/>
                </a:solidFill>
              </a:rPr>
              <a:t>Fold your poster paper into quadrants</a:t>
            </a:r>
          </a:p>
          <a:p>
            <a:r>
              <a:rPr lang="en-US" sz="3200" dirty="0" smtClean="0">
                <a:solidFill>
                  <a:srgbClr val="DAFF13"/>
                </a:solidFill>
              </a:rPr>
              <a:t>On your poster paper; share the data (number </a:t>
            </a:r>
            <a:r>
              <a:rPr lang="en-US" sz="3200" dirty="0">
                <a:solidFill>
                  <a:srgbClr val="DAFF13"/>
                </a:solidFill>
              </a:rPr>
              <a:t>of paperclips in each </a:t>
            </a:r>
            <a:r>
              <a:rPr lang="en-US" sz="3200" dirty="0" smtClean="0">
                <a:solidFill>
                  <a:srgbClr val="DAFF13"/>
                </a:solidFill>
              </a:rPr>
              <a:t>group’s chain) 4 different ways (1 per quadrant)</a:t>
            </a:r>
            <a:endParaRPr lang="en-US" sz="3200" dirty="0">
              <a:solidFill>
                <a:srgbClr val="DAFF13"/>
              </a:solidFill>
            </a:endParaRPr>
          </a:p>
          <a:p>
            <a:r>
              <a:rPr lang="en-US" sz="3200" dirty="0" smtClean="0">
                <a:solidFill>
                  <a:srgbClr val="DAFF13"/>
                </a:solidFill>
              </a:rPr>
              <a:t>Unhook all of your paperclips and return them to the box</a:t>
            </a:r>
          </a:p>
          <a:p>
            <a:r>
              <a:rPr lang="en-US" sz="3200" dirty="0" smtClean="0">
                <a:solidFill>
                  <a:srgbClr val="DAFF13"/>
                </a:solidFill>
              </a:rPr>
              <a:t>Return the paperclip box to </a:t>
            </a:r>
            <a:r>
              <a:rPr lang="en-US" sz="3200" dirty="0" err="1" smtClean="0">
                <a:solidFill>
                  <a:srgbClr val="DAFF13"/>
                </a:solidFill>
              </a:rPr>
              <a:t>Mrs</a:t>
            </a:r>
            <a:r>
              <a:rPr lang="en-US" sz="3200" dirty="0" smtClean="0">
                <a:solidFill>
                  <a:srgbClr val="DAFF13"/>
                </a:solidFill>
              </a:rPr>
              <a:t> Ganske</a:t>
            </a:r>
          </a:p>
          <a:p>
            <a:r>
              <a:rPr lang="en-US" sz="3200" dirty="0" smtClean="0">
                <a:solidFill>
                  <a:srgbClr val="DAFF13"/>
                </a:solidFill>
              </a:rPr>
              <a:t>Discuss our findings</a:t>
            </a:r>
            <a:endParaRPr lang="en-US" sz="3200" dirty="0">
              <a:solidFill>
                <a:srgbClr val="DAFF13"/>
              </a:solidFill>
            </a:endParaRPr>
          </a:p>
        </p:txBody>
      </p:sp>
    </p:spTree>
    <p:extLst>
      <p:ext uri="{BB962C8B-B14F-4D97-AF65-F5344CB8AC3E}">
        <p14:creationId xmlns:p14="http://schemas.microsoft.com/office/powerpoint/2010/main" val="246869650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72155381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9144000" cy="987367"/>
          </a:xfrm>
        </p:spPr>
        <p:txBody>
          <a:bodyPr>
            <a:noAutofit/>
          </a:bodyPr>
          <a:lstStyle/>
          <a:p>
            <a:r>
              <a:rPr lang="en-US" sz="4000" dirty="0">
                <a:latin typeface="Impact"/>
                <a:cs typeface="Impact"/>
              </a:rPr>
              <a:t>Thursday, Sept. </a:t>
            </a:r>
            <a:r>
              <a:rPr lang="en-US" sz="4000" dirty="0" smtClean="0">
                <a:latin typeface="Impact"/>
                <a:cs typeface="Impact"/>
              </a:rPr>
              <a:t>5         </a:t>
            </a:r>
            <a:r>
              <a:rPr lang="en-US" sz="4000" dirty="0">
                <a:latin typeface="Impact"/>
                <a:cs typeface="Impact"/>
              </a:rPr>
              <a:t>3A    	Tri 1: Day 3 of 56</a:t>
            </a:r>
          </a:p>
        </p:txBody>
      </p:sp>
      <p:sp>
        <p:nvSpPr>
          <p:cNvPr id="3" name="Content Placeholder 2"/>
          <p:cNvSpPr>
            <a:spLocks noGrp="1"/>
          </p:cNvSpPr>
          <p:nvPr>
            <p:ph idx="1"/>
          </p:nvPr>
        </p:nvSpPr>
        <p:spPr>
          <a:xfrm>
            <a:off x="277368" y="1094943"/>
            <a:ext cx="8598390" cy="5576915"/>
          </a:xfrm>
        </p:spPr>
        <p:txBody>
          <a:bodyPr>
            <a:normAutofit/>
          </a:bodyPr>
          <a:lstStyle/>
          <a:p>
            <a:r>
              <a:rPr lang="en-US" sz="3200" dirty="0">
                <a:solidFill>
                  <a:srgbClr val="FF6600"/>
                </a:solidFill>
                <a:latin typeface="Comic Sans MS"/>
                <a:cs typeface="Comic Sans MS"/>
              </a:rPr>
              <a:t>Learning Target:  </a:t>
            </a:r>
          </a:p>
          <a:p>
            <a:pPr lvl="1"/>
            <a:r>
              <a:rPr lang="en-US" sz="2400" dirty="0">
                <a:solidFill>
                  <a:srgbClr val="FF6600"/>
                </a:solidFill>
                <a:latin typeface="Comic Sans MS"/>
                <a:cs typeface="Comic Sans MS"/>
              </a:rPr>
              <a:t>I will </a:t>
            </a:r>
            <a:r>
              <a:rPr lang="en-US" sz="2400" dirty="0" smtClean="0">
                <a:solidFill>
                  <a:srgbClr val="FF6600"/>
                </a:solidFill>
                <a:latin typeface="Comic Sans MS"/>
                <a:cs typeface="Comic Sans MS"/>
              </a:rPr>
              <a:t>identify the characteristics of a scientist</a:t>
            </a:r>
          </a:p>
          <a:p>
            <a:pPr marL="457200" lvl="1" indent="0">
              <a:buNone/>
            </a:pPr>
            <a:endParaRPr lang="en-US" sz="2400" dirty="0" smtClean="0">
              <a:solidFill>
                <a:srgbClr val="FF6600"/>
              </a:solidFill>
              <a:latin typeface="Comic Sans MS"/>
              <a:cs typeface="Comic Sans MS"/>
            </a:endParaRPr>
          </a:p>
          <a:p>
            <a:r>
              <a:rPr lang="en-US" sz="3800" dirty="0" smtClean="0">
                <a:solidFill>
                  <a:srgbClr val="DAFF13"/>
                </a:solidFill>
                <a:latin typeface="Comic Sans MS"/>
                <a:cs typeface="Comic Sans MS"/>
              </a:rPr>
              <a:t>Agenda</a:t>
            </a:r>
            <a:r>
              <a:rPr lang="en-US" sz="3800" dirty="0">
                <a:solidFill>
                  <a:srgbClr val="DAFF13"/>
                </a:solidFill>
                <a:latin typeface="Comic Sans MS"/>
                <a:cs typeface="Comic Sans MS"/>
              </a:rPr>
              <a:t>:</a:t>
            </a:r>
          </a:p>
          <a:p>
            <a:pPr lvl="1"/>
            <a:r>
              <a:rPr lang="en-US" sz="2400" dirty="0">
                <a:solidFill>
                  <a:srgbClr val="DAFF13"/>
                </a:solidFill>
                <a:latin typeface="Comic Sans MS"/>
                <a:cs typeface="Comic Sans MS"/>
              </a:rPr>
              <a:t>Introduction </a:t>
            </a:r>
            <a:r>
              <a:rPr lang="en-US" sz="2400" dirty="0" smtClean="0">
                <a:solidFill>
                  <a:srgbClr val="DAFF13"/>
                </a:solidFill>
                <a:latin typeface="Comic Sans MS"/>
                <a:cs typeface="Comic Sans MS"/>
              </a:rPr>
              <a:t>to science careers</a:t>
            </a:r>
          </a:p>
          <a:p>
            <a:pPr lvl="1"/>
            <a:r>
              <a:rPr lang="en-US" sz="2400" dirty="0" smtClean="0">
                <a:solidFill>
                  <a:srgbClr val="DAFF13"/>
                </a:solidFill>
                <a:latin typeface="Comic Sans MS"/>
                <a:cs typeface="Comic Sans MS"/>
              </a:rPr>
              <a:t>Student Surveys</a:t>
            </a:r>
          </a:p>
          <a:p>
            <a:pPr lvl="1"/>
            <a:endParaRPr lang="en-US" sz="2400" dirty="0">
              <a:solidFill>
                <a:srgbClr val="DAFF13"/>
              </a:solidFill>
              <a:latin typeface="Comic Sans MS"/>
              <a:cs typeface="Comic Sans MS"/>
            </a:endParaRPr>
          </a:p>
          <a:p>
            <a:r>
              <a:rPr lang="en-US" sz="3400" dirty="0" smtClean="0">
                <a:solidFill>
                  <a:srgbClr val="009400"/>
                </a:solidFill>
                <a:latin typeface="Comic Sans MS"/>
                <a:cs typeface="Comic Sans MS"/>
              </a:rPr>
              <a:t>Homework: return your signed course syllabus</a:t>
            </a:r>
            <a:endParaRPr lang="en-US" sz="3400" i="1" dirty="0">
              <a:solidFill>
                <a:srgbClr val="009400"/>
              </a:solidFill>
              <a:latin typeface="Comic Sans MS"/>
              <a:cs typeface="Comic Sans MS"/>
            </a:endParaRPr>
          </a:p>
        </p:txBody>
      </p:sp>
    </p:spTree>
    <p:extLst>
      <p:ext uri="{BB962C8B-B14F-4D97-AF65-F5344CB8AC3E}">
        <p14:creationId xmlns:p14="http://schemas.microsoft.com/office/powerpoint/2010/main" val="2812632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376" y="107577"/>
            <a:ext cx="8773569" cy="958169"/>
          </a:xfrm>
        </p:spPr>
        <p:txBody>
          <a:bodyPr>
            <a:normAutofit/>
          </a:bodyPr>
          <a:lstStyle/>
          <a:p>
            <a:r>
              <a:rPr lang="en-US" sz="3600" dirty="0" smtClean="0">
                <a:latin typeface="Impact"/>
                <a:cs typeface="Impact"/>
              </a:rPr>
              <a:t>Thursday</a:t>
            </a:r>
            <a:r>
              <a:rPr lang="en-US" sz="3600" dirty="0">
                <a:latin typeface="Impact"/>
                <a:cs typeface="Impact"/>
              </a:rPr>
              <a:t>, Sept. </a:t>
            </a:r>
            <a:r>
              <a:rPr lang="en-US" sz="3600" dirty="0" smtClean="0">
                <a:latin typeface="Impact"/>
                <a:cs typeface="Impact"/>
              </a:rPr>
              <a:t>5         3A    </a:t>
            </a:r>
            <a:r>
              <a:rPr lang="en-US" sz="3600" dirty="0">
                <a:latin typeface="Impact"/>
                <a:cs typeface="Impact"/>
              </a:rPr>
              <a:t>	Tri 1: Day </a:t>
            </a:r>
            <a:r>
              <a:rPr lang="en-US" sz="3600" dirty="0" smtClean="0">
                <a:latin typeface="Impact"/>
                <a:cs typeface="Impact"/>
              </a:rPr>
              <a:t>3 </a:t>
            </a:r>
            <a:r>
              <a:rPr lang="en-US" sz="3600" dirty="0">
                <a:latin typeface="Impact"/>
                <a:cs typeface="Impact"/>
              </a:rPr>
              <a:t>of 56</a:t>
            </a:r>
          </a:p>
        </p:txBody>
      </p:sp>
      <p:sp>
        <p:nvSpPr>
          <p:cNvPr id="3" name="Content Placeholder 2"/>
          <p:cNvSpPr>
            <a:spLocks noGrp="1"/>
          </p:cNvSpPr>
          <p:nvPr>
            <p:ph idx="1"/>
          </p:nvPr>
        </p:nvSpPr>
        <p:spPr>
          <a:xfrm>
            <a:off x="467145" y="1284734"/>
            <a:ext cx="8277227" cy="5226534"/>
          </a:xfrm>
        </p:spPr>
        <p:txBody>
          <a:bodyPr/>
          <a:lstStyle/>
          <a:p>
            <a:r>
              <a:rPr lang="en-US" sz="2800" dirty="0">
                <a:solidFill>
                  <a:srgbClr val="DAFF13"/>
                </a:solidFill>
              </a:rPr>
              <a:t>Bell Task</a:t>
            </a:r>
            <a:r>
              <a:rPr lang="en-US" sz="2800" dirty="0" smtClean="0">
                <a:solidFill>
                  <a:srgbClr val="DAFF13"/>
                </a:solidFill>
              </a:rPr>
              <a:t>:</a:t>
            </a:r>
          </a:p>
          <a:p>
            <a:pPr lvl="1"/>
            <a:r>
              <a:rPr lang="en-US" sz="3200" dirty="0" smtClean="0">
                <a:solidFill>
                  <a:srgbClr val="DAFF13"/>
                </a:solidFill>
              </a:rPr>
              <a:t>Find a partner, work together to </a:t>
            </a:r>
            <a:r>
              <a:rPr lang="en-US" sz="3200" dirty="0">
                <a:solidFill>
                  <a:srgbClr val="DAFF13"/>
                </a:solidFill>
              </a:rPr>
              <a:t>d</a:t>
            </a:r>
            <a:r>
              <a:rPr lang="en-US" sz="3200" dirty="0" smtClean="0">
                <a:solidFill>
                  <a:srgbClr val="DAFF13"/>
                </a:solidFill>
              </a:rPr>
              <a:t>raw </a:t>
            </a:r>
            <a:r>
              <a:rPr lang="en-US" sz="3200" dirty="0">
                <a:solidFill>
                  <a:srgbClr val="DAFF13"/>
                </a:solidFill>
              </a:rPr>
              <a:t>a picture of a scientist</a:t>
            </a:r>
          </a:p>
          <a:p>
            <a:pPr lvl="3"/>
            <a:r>
              <a:rPr lang="en-US" sz="2800" dirty="0">
                <a:solidFill>
                  <a:srgbClr val="DAFF13"/>
                </a:solidFill>
              </a:rPr>
              <a:t>Label any key features that help you to know it is a scientist</a:t>
            </a:r>
          </a:p>
          <a:p>
            <a:pPr lvl="1"/>
            <a:r>
              <a:rPr lang="en-US" sz="3000" dirty="0">
                <a:solidFill>
                  <a:srgbClr val="DAFF13"/>
                </a:solidFill>
              </a:rPr>
              <a:t>List the types of things scientists study</a:t>
            </a:r>
          </a:p>
          <a:p>
            <a:pPr lvl="1"/>
            <a:r>
              <a:rPr lang="en-US" sz="3000" dirty="0">
                <a:solidFill>
                  <a:srgbClr val="DAFF13"/>
                </a:solidFill>
              </a:rPr>
              <a:t>List any famous scientists you have heard of</a:t>
            </a:r>
          </a:p>
          <a:p>
            <a:endParaRPr lang="en-US" dirty="0"/>
          </a:p>
        </p:txBody>
      </p:sp>
    </p:spTree>
    <p:extLst>
      <p:ext uri="{BB962C8B-B14F-4D97-AF65-F5344CB8AC3E}">
        <p14:creationId xmlns:p14="http://schemas.microsoft.com/office/powerpoint/2010/main" val="2121302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668" y="107577"/>
            <a:ext cx="8932332" cy="876673"/>
          </a:xfrm>
        </p:spPr>
        <p:txBody>
          <a:bodyPr/>
          <a:lstStyle/>
          <a:p>
            <a:r>
              <a:rPr lang="en-US" sz="3600" dirty="0">
                <a:latin typeface="Impact"/>
                <a:cs typeface="Impact"/>
              </a:rPr>
              <a:t>Thursday, Sept. 5         3A    	Tri 1: Day 3 of 56</a:t>
            </a:r>
            <a:endParaRPr lang="en-US" sz="3600" dirty="0"/>
          </a:p>
        </p:txBody>
      </p:sp>
      <p:sp>
        <p:nvSpPr>
          <p:cNvPr id="3" name="Content Placeholder 2"/>
          <p:cNvSpPr>
            <a:spLocks noGrp="1"/>
          </p:cNvSpPr>
          <p:nvPr>
            <p:ph idx="1"/>
          </p:nvPr>
        </p:nvSpPr>
        <p:spPr>
          <a:xfrm>
            <a:off x="476250" y="984250"/>
            <a:ext cx="7885113" cy="5619750"/>
          </a:xfrm>
        </p:spPr>
        <p:txBody>
          <a:bodyPr>
            <a:normAutofit/>
          </a:bodyPr>
          <a:lstStyle/>
          <a:p>
            <a:r>
              <a:rPr lang="en-US" sz="3400" dirty="0" smtClean="0">
                <a:solidFill>
                  <a:srgbClr val="DAFF13"/>
                </a:solidFill>
              </a:rPr>
              <a:t>Look at the drawings</a:t>
            </a:r>
          </a:p>
          <a:p>
            <a:pPr lvl="1"/>
            <a:r>
              <a:rPr lang="en-US" sz="3200" dirty="0" smtClean="0">
                <a:solidFill>
                  <a:srgbClr val="DAFF13"/>
                </a:solidFill>
              </a:rPr>
              <a:t>What is the same and what is different between pictures?</a:t>
            </a:r>
          </a:p>
          <a:p>
            <a:pPr lvl="1"/>
            <a:r>
              <a:rPr lang="en-US" sz="3200" dirty="0" smtClean="0">
                <a:solidFill>
                  <a:srgbClr val="DAFF13"/>
                </a:solidFill>
              </a:rPr>
              <a:t>View </a:t>
            </a:r>
            <a:r>
              <a:rPr lang="en-US" sz="3200" dirty="0">
                <a:solidFill>
                  <a:srgbClr val="DAFF13"/>
                </a:solidFill>
              </a:rPr>
              <a:t>selected video clips that show real </a:t>
            </a:r>
            <a:r>
              <a:rPr lang="en-US" sz="3200" dirty="0">
                <a:solidFill>
                  <a:srgbClr val="DAFF13"/>
                </a:solidFill>
                <a:hlinkClick r:id="rId2"/>
              </a:rPr>
              <a:t>scientists at </a:t>
            </a:r>
            <a:r>
              <a:rPr lang="en-US" sz="3200" dirty="0" smtClean="0">
                <a:solidFill>
                  <a:srgbClr val="DAFF13"/>
                </a:solidFill>
                <a:hlinkClick r:id="rId2"/>
              </a:rPr>
              <a:t>work</a:t>
            </a:r>
            <a:endParaRPr lang="en-US" sz="3200" dirty="0" smtClean="0">
              <a:solidFill>
                <a:srgbClr val="DAFF13"/>
              </a:solidFill>
            </a:endParaRPr>
          </a:p>
          <a:p>
            <a:pPr lvl="2"/>
            <a:r>
              <a:rPr lang="en-US" sz="3000" dirty="0" smtClean="0">
                <a:solidFill>
                  <a:srgbClr val="DAFF13"/>
                </a:solidFill>
              </a:rPr>
              <a:t>What is similar about these scientists?</a:t>
            </a:r>
          </a:p>
          <a:p>
            <a:pPr lvl="2"/>
            <a:r>
              <a:rPr lang="en-US" sz="3000" dirty="0" smtClean="0">
                <a:solidFill>
                  <a:srgbClr val="DAFF13"/>
                </a:solidFill>
              </a:rPr>
              <a:t>What is different about the scientists?</a:t>
            </a:r>
          </a:p>
          <a:p>
            <a:pPr lvl="2"/>
            <a:r>
              <a:rPr lang="en-US" sz="3000" dirty="0" smtClean="0">
                <a:solidFill>
                  <a:srgbClr val="DAFF13"/>
                </a:solidFill>
              </a:rPr>
              <a:t>How </a:t>
            </a:r>
            <a:r>
              <a:rPr lang="en-US" sz="3000" dirty="0">
                <a:solidFill>
                  <a:srgbClr val="DAFF13"/>
                </a:solidFill>
              </a:rPr>
              <a:t>do they relate to your images?</a:t>
            </a:r>
          </a:p>
          <a:p>
            <a:pPr marL="403225" lvl="1" indent="0">
              <a:buNone/>
            </a:pPr>
            <a:endParaRPr lang="en-US" sz="3200" dirty="0" smtClean="0">
              <a:solidFill>
                <a:srgbClr val="DAFF13"/>
              </a:solidFill>
            </a:endParaRPr>
          </a:p>
          <a:p>
            <a:pPr lvl="1"/>
            <a:r>
              <a:rPr lang="en-US" sz="3200" dirty="0" smtClean="0">
                <a:solidFill>
                  <a:srgbClr val="DAFF13"/>
                </a:solidFill>
              </a:rPr>
              <a:t>Complete your student survey</a:t>
            </a:r>
          </a:p>
          <a:p>
            <a:endParaRPr lang="en-US" sz="3200" dirty="0" smtClean="0">
              <a:solidFill>
                <a:srgbClr val="DAFF13"/>
              </a:solidFill>
            </a:endParaRPr>
          </a:p>
          <a:p>
            <a:endParaRPr lang="en-US" sz="3200" dirty="0">
              <a:solidFill>
                <a:srgbClr val="DAFF13"/>
              </a:solidFill>
            </a:endParaRPr>
          </a:p>
        </p:txBody>
      </p:sp>
    </p:spTree>
    <p:extLst>
      <p:ext uri="{BB962C8B-B14F-4D97-AF65-F5344CB8AC3E}">
        <p14:creationId xmlns:p14="http://schemas.microsoft.com/office/powerpoint/2010/main" val="173931571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11072937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188" y="107577"/>
            <a:ext cx="8890355" cy="1001966"/>
          </a:xfrm>
        </p:spPr>
        <p:txBody>
          <a:bodyPr>
            <a:normAutofit/>
          </a:bodyPr>
          <a:lstStyle/>
          <a:p>
            <a:r>
              <a:rPr lang="en-US" sz="3600" dirty="0">
                <a:latin typeface="Impact"/>
                <a:cs typeface="Impact"/>
              </a:rPr>
              <a:t>Friday, Sept. 6         4B    	Tri 1: Day 4 of 56</a:t>
            </a:r>
          </a:p>
        </p:txBody>
      </p:sp>
      <p:sp>
        <p:nvSpPr>
          <p:cNvPr id="3" name="Content Placeholder 2"/>
          <p:cNvSpPr>
            <a:spLocks noGrp="1"/>
          </p:cNvSpPr>
          <p:nvPr>
            <p:ph idx="1"/>
          </p:nvPr>
        </p:nvSpPr>
        <p:spPr>
          <a:xfrm>
            <a:off x="335761" y="1255536"/>
            <a:ext cx="8467004" cy="5284930"/>
          </a:xfrm>
        </p:spPr>
        <p:txBody>
          <a:bodyPr>
            <a:normAutofit fontScale="85000" lnSpcReduction="20000"/>
          </a:bodyPr>
          <a:lstStyle/>
          <a:p>
            <a:r>
              <a:rPr lang="en-US" sz="3200" dirty="0">
                <a:solidFill>
                  <a:srgbClr val="FF6600"/>
                </a:solidFill>
                <a:latin typeface="Comic Sans MS"/>
                <a:cs typeface="Comic Sans MS"/>
              </a:rPr>
              <a:t>Learning Target:  </a:t>
            </a:r>
          </a:p>
          <a:p>
            <a:pPr lvl="1"/>
            <a:r>
              <a:rPr lang="en-US" sz="2400" dirty="0">
                <a:solidFill>
                  <a:srgbClr val="FF6600"/>
                </a:solidFill>
                <a:latin typeface="Comic Sans MS"/>
                <a:cs typeface="Comic Sans MS"/>
              </a:rPr>
              <a:t>I </a:t>
            </a:r>
            <a:r>
              <a:rPr lang="en-US" sz="2400" dirty="0" smtClean="0">
                <a:solidFill>
                  <a:srgbClr val="FF6600"/>
                </a:solidFill>
                <a:latin typeface="Comic Sans MS"/>
                <a:cs typeface="Comic Sans MS"/>
              </a:rPr>
              <a:t>will reflect on my week</a:t>
            </a:r>
          </a:p>
          <a:p>
            <a:pPr lvl="1"/>
            <a:r>
              <a:rPr lang="en-US" sz="2400" dirty="0" smtClean="0">
                <a:solidFill>
                  <a:srgbClr val="FF6600"/>
                </a:solidFill>
                <a:latin typeface="Comic Sans MS"/>
                <a:cs typeface="Comic Sans MS"/>
              </a:rPr>
              <a:t>I will participate in brain breaks and </a:t>
            </a:r>
            <a:r>
              <a:rPr lang="en-US" sz="2400" dirty="0" err="1" smtClean="0">
                <a:solidFill>
                  <a:srgbClr val="FF6600"/>
                </a:solidFill>
                <a:latin typeface="Comic Sans MS"/>
                <a:cs typeface="Comic Sans MS"/>
              </a:rPr>
              <a:t>enginizers</a:t>
            </a:r>
            <a:endParaRPr lang="en-US" sz="2400" dirty="0" smtClean="0">
              <a:solidFill>
                <a:srgbClr val="FF6600"/>
              </a:solidFill>
              <a:latin typeface="Comic Sans MS"/>
              <a:cs typeface="Comic Sans MS"/>
            </a:endParaRPr>
          </a:p>
          <a:p>
            <a:r>
              <a:rPr lang="en-US" sz="3800" dirty="0" smtClean="0">
                <a:solidFill>
                  <a:srgbClr val="DAFF13"/>
                </a:solidFill>
                <a:latin typeface="Comic Sans MS"/>
                <a:cs typeface="Comic Sans MS"/>
              </a:rPr>
              <a:t>Agenda</a:t>
            </a:r>
            <a:r>
              <a:rPr lang="en-US" sz="3800" dirty="0">
                <a:solidFill>
                  <a:srgbClr val="DAFF13"/>
                </a:solidFill>
                <a:latin typeface="Comic Sans MS"/>
                <a:cs typeface="Comic Sans MS"/>
              </a:rPr>
              <a:t>:</a:t>
            </a:r>
          </a:p>
          <a:p>
            <a:pPr lvl="1"/>
            <a:r>
              <a:rPr lang="en-US" sz="2400" dirty="0" smtClean="0">
                <a:solidFill>
                  <a:srgbClr val="DAFF13"/>
                </a:solidFill>
                <a:latin typeface="Comic Sans MS"/>
                <a:cs typeface="Comic Sans MS"/>
              </a:rPr>
              <a:t>Reflection</a:t>
            </a:r>
          </a:p>
          <a:p>
            <a:pPr lvl="1"/>
            <a:r>
              <a:rPr lang="en-US" sz="2400" dirty="0" smtClean="0">
                <a:solidFill>
                  <a:srgbClr val="DAFF13"/>
                </a:solidFill>
                <a:latin typeface="Comic Sans MS"/>
                <a:cs typeface="Comic Sans MS"/>
              </a:rPr>
              <a:t>Why </a:t>
            </a:r>
            <a:r>
              <a:rPr lang="en-US" sz="2400" dirty="0" err="1" smtClean="0">
                <a:solidFill>
                  <a:srgbClr val="DAFF13"/>
                </a:solidFill>
                <a:latin typeface="Comic Sans MS"/>
                <a:cs typeface="Comic Sans MS"/>
              </a:rPr>
              <a:t>brainbreaks</a:t>
            </a:r>
            <a:endParaRPr lang="en-US" sz="2400" dirty="0" smtClean="0">
              <a:solidFill>
                <a:srgbClr val="DAFF13"/>
              </a:solidFill>
              <a:latin typeface="Comic Sans MS"/>
              <a:cs typeface="Comic Sans MS"/>
            </a:endParaRPr>
          </a:p>
          <a:p>
            <a:pPr lvl="1"/>
            <a:r>
              <a:rPr lang="en-US" sz="2400" dirty="0" smtClean="0">
                <a:solidFill>
                  <a:srgbClr val="DAFF13"/>
                </a:solidFill>
                <a:latin typeface="Comic Sans MS"/>
                <a:cs typeface="Comic Sans MS"/>
              </a:rPr>
              <a:t>Practice </a:t>
            </a:r>
            <a:r>
              <a:rPr lang="en-US" sz="2400" dirty="0" err="1" smtClean="0">
                <a:solidFill>
                  <a:srgbClr val="DAFF13"/>
                </a:solidFill>
                <a:latin typeface="Comic Sans MS"/>
                <a:cs typeface="Comic Sans MS"/>
              </a:rPr>
              <a:t>brainbreaks</a:t>
            </a:r>
            <a:endParaRPr lang="en-US" sz="2400" dirty="0" smtClean="0">
              <a:solidFill>
                <a:srgbClr val="DAFF13"/>
              </a:solidFill>
              <a:latin typeface="Comic Sans MS"/>
              <a:cs typeface="Comic Sans MS"/>
            </a:endParaRPr>
          </a:p>
          <a:p>
            <a:pPr lvl="1"/>
            <a:r>
              <a:rPr lang="en-US" sz="2400" dirty="0" smtClean="0">
                <a:solidFill>
                  <a:srgbClr val="DAFF13"/>
                </a:solidFill>
                <a:latin typeface="Comic Sans MS"/>
                <a:cs typeface="Comic Sans MS"/>
              </a:rPr>
              <a:t>Friday fun film</a:t>
            </a:r>
          </a:p>
          <a:p>
            <a:pPr lvl="1"/>
            <a:endParaRPr lang="en-US" sz="2400" dirty="0">
              <a:solidFill>
                <a:srgbClr val="DAFF13"/>
              </a:solidFill>
              <a:latin typeface="Comic Sans MS"/>
              <a:cs typeface="Comic Sans MS"/>
            </a:endParaRPr>
          </a:p>
          <a:p>
            <a:r>
              <a:rPr lang="en-US" sz="2900" dirty="0" smtClean="0">
                <a:solidFill>
                  <a:srgbClr val="009400"/>
                </a:solidFill>
                <a:latin typeface="Comic Sans MS"/>
                <a:cs typeface="Comic Sans MS"/>
              </a:rPr>
              <a:t>Homework: Choose 1 to complete by Monday - </a:t>
            </a:r>
          </a:p>
          <a:p>
            <a:pPr lvl="1"/>
            <a:r>
              <a:rPr lang="en-US" sz="2900" i="1" dirty="0" smtClean="0">
                <a:solidFill>
                  <a:srgbClr val="009400"/>
                </a:solidFill>
                <a:latin typeface="Comic Sans MS"/>
                <a:cs typeface="Comic Sans MS"/>
              </a:rPr>
              <a:t>Master a martial art</a:t>
            </a:r>
          </a:p>
          <a:p>
            <a:pPr lvl="1"/>
            <a:r>
              <a:rPr lang="en-US" sz="2900" i="1" dirty="0" smtClean="0">
                <a:solidFill>
                  <a:srgbClr val="009400"/>
                </a:solidFill>
                <a:latin typeface="Comic Sans MS"/>
                <a:cs typeface="Comic Sans MS"/>
              </a:rPr>
              <a:t>Locate your nemesis, earn his trust, destroy him</a:t>
            </a:r>
          </a:p>
          <a:p>
            <a:pPr lvl="1"/>
            <a:r>
              <a:rPr lang="en-US" sz="2900" i="1" dirty="0" smtClean="0">
                <a:solidFill>
                  <a:srgbClr val="009400"/>
                </a:solidFill>
                <a:latin typeface="Comic Sans MS"/>
                <a:cs typeface="Comic Sans MS"/>
              </a:rPr>
              <a:t>Create world peace</a:t>
            </a:r>
          </a:p>
          <a:p>
            <a:pPr lvl="1"/>
            <a:r>
              <a:rPr lang="en-US" sz="2900" i="1" dirty="0" smtClean="0">
                <a:solidFill>
                  <a:srgbClr val="009400"/>
                </a:solidFill>
                <a:latin typeface="Comic Sans MS"/>
                <a:cs typeface="Comic Sans MS"/>
              </a:rPr>
              <a:t>Be kind to your family </a:t>
            </a:r>
          </a:p>
          <a:p>
            <a:pPr lvl="1"/>
            <a:endParaRPr lang="en-US" sz="2900" i="1" dirty="0" smtClean="0">
              <a:solidFill>
                <a:srgbClr val="004C00"/>
              </a:solidFill>
              <a:latin typeface="Comic Sans MS"/>
              <a:cs typeface="Comic Sans MS"/>
            </a:endParaRPr>
          </a:p>
          <a:p>
            <a:pPr lvl="1"/>
            <a:endParaRPr lang="en-US" sz="3000" i="1" dirty="0">
              <a:solidFill>
                <a:srgbClr val="004C00"/>
              </a:solidFill>
              <a:latin typeface="Comic Sans MS"/>
              <a:cs typeface="Comic Sans MS"/>
            </a:endParaRPr>
          </a:p>
          <a:p>
            <a:endParaRPr lang="en-US" dirty="0"/>
          </a:p>
        </p:txBody>
      </p:sp>
    </p:spTree>
    <p:extLst>
      <p:ext uri="{BB962C8B-B14F-4D97-AF65-F5344CB8AC3E}">
        <p14:creationId xmlns:p14="http://schemas.microsoft.com/office/powerpoint/2010/main" val="2831383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8919551" cy="797577"/>
          </a:xfrm>
        </p:spPr>
        <p:txBody>
          <a:bodyPr>
            <a:normAutofit/>
          </a:bodyPr>
          <a:lstStyle/>
          <a:p>
            <a:r>
              <a:rPr lang="en-US" sz="3600" dirty="0" smtClean="0">
                <a:latin typeface="Impact"/>
                <a:cs typeface="Impact"/>
              </a:rPr>
              <a:t>Friday</a:t>
            </a:r>
            <a:r>
              <a:rPr lang="en-US" sz="3600" dirty="0">
                <a:latin typeface="Impact"/>
                <a:cs typeface="Impact"/>
              </a:rPr>
              <a:t>, Sept. </a:t>
            </a:r>
            <a:r>
              <a:rPr lang="en-US" sz="3600" dirty="0" smtClean="0">
                <a:latin typeface="Impact"/>
                <a:cs typeface="Impact"/>
              </a:rPr>
              <a:t>6         4B    </a:t>
            </a:r>
            <a:r>
              <a:rPr lang="en-US" sz="3600" dirty="0">
                <a:latin typeface="Impact"/>
                <a:cs typeface="Impact"/>
              </a:rPr>
              <a:t>	Tri 1: Day </a:t>
            </a:r>
            <a:r>
              <a:rPr lang="en-US" sz="3600" dirty="0" smtClean="0">
                <a:latin typeface="Impact"/>
                <a:cs typeface="Impact"/>
              </a:rPr>
              <a:t>4 </a:t>
            </a:r>
            <a:r>
              <a:rPr lang="en-US" sz="3600" dirty="0">
                <a:latin typeface="Impact"/>
                <a:cs typeface="Impact"/>
              </a:rPr>
              <a:t>of 56</a:t>
            </a:r>
          </a:p>
        </p:txBody>
      </p:sp>
      <p:sp>
        <p:nvSpPr>
          <p:cNvPr id="3" name="Content Placeholder 2"/>
          <p:cNvSpPr>
            <a:spLocks noGrp="1"/>
          </p:cNvSpPr>
          <p:nvPr>
            <p:ph idx="1"/>
          </p:nvPr>
        </p:nvSpPr>
        <p:spPr>
          <a:xfrm>
            <a:off x="187158" y="1002631"/>
            <a:ext cx="8569158" cy="5748421"/>
          </a:xfrm>
        </p:spPr>
        <p:txBody>
          <a:bodyPr>
            <a:normAutofit/>
          </a:bodyPr>
          <a:lstStyle/>
          <a:p>
            <a:r>
              <a:rPr lang="en-US" sz="2800" dirty="0" smtClean="0">
                <a:solidFill>
                  <a:srgbClr val="DAFF13"/>
                </a:solidFill>
              </a:rPr>
              <a:t>BELL TASK:  Weekly Reflection</a:t>
            </a:r>
          </a:p>
          <a:p>
            <a:pPr lvl="1"/>
            <a:r>
              <a:rPr lang="en-US" sz="2800" dirty="0" smtClean="0">
                <a:solidFill>
                  <a:srgbClr val="DAFF13"/>
                </a:solidFill>
              </a:rPr>
              <a:t>Think about your week in science.</a:t>
            </a:r>
          </a:p>
          <a:p>
            <a:pPr lvl="1"/>
            <a:r>
              <a:rPr lang="en-US" sz="2800" dirty="0" smtClean="0">
                <a:solidFill>
                  <a:srgbClr val="DAFF13"/>
                </a:solidFill>
              </a:rPr>
              <a:t>Complete a 3 column reflection on your week</a:t>
            </a:r>
          </a:p>
        </p:txBody>
      </p:sp>
      <p:graphicFrame>
        <p:nvGraphicFramePr>
          <p:cNvPr id="4" name="Table 3"/>
          <p:cNvGraphicFramePr>
            <a:graphicFrameLocks noGrp="1"/>
          </p:cNvGraphicFramePr>
          <p:nvPr>
            <p:extLst>
              <p:ext uri="{D42A27DB-BD31-4B8C-83A1-F6EECF244321}">
                <p14:modId xmlns:p14="http://schemas.microsoft.com/office/powerpoint/2010/main" val="635240570"/>
              </p:ext>
            </p:extLst>
          </p:nvPr>
        </p:nvGraphicFramePr>
        <p:xfrm>
          <a:off x="655053" y="3422316"/>
          <a:ext cx="7526420" cy="2834640"/>
        </p:xfrm>
        <a:graphic>
          <a:graphicData uri="http://schemas.openxmlformats.org/drawingml/2006/table">
            <a:tbl>
              <a:tblPr firstRow="1" bandRow="1">
                <a:tableStyleId>{46F890A9-2807-4EBB-B81D-B2AA78EC7F39}</a:tableStyleId>
              </a:tblPr>
              <a:tblGrid>
                <a:gridCol w="2452429"/>
                <a:gridCol w="2804790"/>
                <a:gridCol w="2269201"/>
              </a:tblGrid>
              <a:tr h="370840">
                <a:tc>
                  <a:txBody>
                    <a:bodyPr/>
                    <a:lstStyle/>
                    <a:p>
                      <a:pPr algn="ctr"/>
                      <a:r>
                        <a:rPr lang="en-US" sz="2400" dirty="0" smtClean="0"/>
                        <a:t>  + </a:t>
                      </a:r>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 - </a:t>
                      </a:r>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 </a:t>
                      </a:r>
                      <a:r>
                        <a:rPr lang="en-US" sz="2400" dirty="0" err="1" smtClean="0"/>
                        <a:t>Δ</a:t>
                      </a:r>
                      <a:r>
                        <a:rPr lang="en-US" sz="2400" dirty="0" smtClean="0"/>
                        <a:t> </a:t>
                      </a:r>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dirty="0" smtClean="0"/>
                        <a:t>2 positives from this week </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 thing you don’t want to happen for you again</a:t>
                      </a:r>
                      <a:endParaRPr lang="en-US" b="1"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 thing you would like to change for next week</a:t>
                      </a:r>
                    </a:p>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dirty="0" smtClean="0"/>
                        <a:t>1 person you would thank for something this week </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Any issue you want the teacher to look into for you</a:t>
                      </a:r>
                      <a:r>
                        <a:rPr lang="en-US" baseline="0" dirty="0" smtClean="0"/>
                        <a:t> for next week (locker, lunch pin, weird teacher</a:t>
                      </a:r>
                      <a:r>
                        <a:rPr lang="en-US" baseline="0" dirty="0" smtClean="0">
                          <a:sym typeface="Wingdings"/>
                        </a:rPr>
                        <a:t></a:t>
                      </a:r>
                      <a:r>
                        <a:rPr lang="en-US" baseline="0" dirty="0" smtClean="0"/>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Goal progress (exceeding,</a:t>
                      </a:r>
                      <a:r>
                        <a:rPr lang="en-US" baseline="0" dirty="0" smtClean="0"/>
                        <a:t> meeting, not meeting?) </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69487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8875" t="6984" b="16499"/>
          <a:stretch/>
        </p:blipFill>
        <p:spPr bwMode="auto">
          <a:xfrm>
            <a:off x="7239000" y="152400"/>
            <a:ext cx="1551970" cy="1463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81000" y="1905000"/>
            <a:ext cx="8458200" cy="5308936"/>
          </a:xfrm>
        </p:spPr>
        <p:txBody>
          <a:bodyPr>
            <a:normAutofit/>
          </a:bodyPr>
          <a:lstStyle/>
          <a:p>
            <a:r>
              <a:rPr lang="en-US" sz="4400" dirty="0" smtClean="0"/>
              <a:t>Basic </a:t>
            </a:r>
            <a:r>
              <a:rPr lang="en-US" sz="4400" dirty="0"/>
              <a:t>Rest Activity </a:t>
            </a:r>
            <a:r>
              <a:rPr lang="en-US" sz="4400" dirty="0" smtClean="0"/>
              <a:t>Cycle</a:t>
            </a:r>
          </a:p>
          <a:p>
            <a:pPr marL="0" indent="0" algn="ctr">
              <a:buNone/>
            </a:pPr>
            <a:r>
              <a:rPr lang="en-US" sz="2200" dirty="0" smtClean="0"/>
              <a:t>Think circadian rhythm, only specifically of the brain</a:t>
            </a:r>
            <a:endParaRPr lang="en-US" sz="2200" dirty="0"/>
          </a:p>
          <a:p>
            <a:pPr lvl="1"/>
            <a:r>
              <a:rPr lang="en-US" sz="4000" dirty="0" smtClean="0"/>
              <a:t>Every 10 minutes the brain takes a break </a:t>
            </a:r>
          </a:p>
          <a:p>
            <a:pPr lvl="1"/>
            <a:r>
              <a:rPr lang="en-US" sz="4000" dirty="0" smtClean="0"/>
              <a:t>Every 30 Minutes you need to move</a:t>
            </a:r>
          </a:p>
          <a:p>
            <a:pPr lvl="2"/>
            <a:r>
              <a:rPr lang="en-US" sz="3400" dirty="0" smtClean="0"/>
              <a:t>It doesn’t have to increase your heart rate, but it </a:t>
            </a:r>
            <a:r>
              <a:rPr lang="en-US" sz="3400" smtClean="0"/>
              <a:t>does help </a:t>
            </a:r>
            <a:r>
              <a:rPr lang="en-US" sz="3400" dirty="0" err="1" smtClean="0"/>
              <a:t>reoxygenate</a:t>
            </a:r>
            <a:r>
              <a:rPr lang="en-US" sz="3400" dirty="0" smtClean="0"/>
              <a:t> your brain</a:t>
            </a:r>
            <a:endParaRPr lang="en-US" sz="3400" dirty="0"/>
          </a:p>
          <a:p>
            <a:pPr lvl="1"/>
            <a:endParaRPr lang="en-US" sz="4000" dirty="0"/>
          </a:p>
        </p:txBody>
      </p:sp>
      <p:sp>
        <p:nvSpPr>
          <p:cNvPr id="5" name="Rectangle 4"/>
          <p:cNvSpPr/>
          <p:nvPr/>
        </p:nvSpPr>
        <p:spPr>
          <a:xfrm>
            <a:off x="1108914" y="152400"/>
            <a:ext cx="5739422" cy="1015663"/>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Why </a:t>
            </a:r>
            <a:r>
              <a:rPr lang="en-US" sz="60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Brainbreaks</a:t>
            </a:r>
            <a:endParaRPr lang="en-US" sz="6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826915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215"/>
            <a:ext cx="8382000" cy="5805786"/>
          </a:xfrm>
        </p:spPr>
        <p:txBody>
          <a:bodyPr>
            <a:normAutofit/>
          </a:bodyPr>
          <a:lstStyle/>
          <a:p>
            <a:pPr marL="0" indent="0">
              <a:buNone/>
            </a:pPr>
            <a:r>
              <a:rPr lang="en-US" sz="2400" b="1" dirty="0" err="1" smtClean="0"/>
              <a:t>Wordball</a:t>
            </a:r>
            <a:endParaRPr lang="en-US" sz="2400" b="1" dirty="0" smtClean="0"/>
          </a:p>
          <a:p>
            <a:r>
              <a:rPr lang="en-US" sz="2400" dirty="0" smtClean="0"/>
              <a:t>All </a:t>
            </a:r>
            <a:r>
              <a:rPr lang="en-US" sz="2400" dirty="0"/>
              <a:t>players in a circle. </a:t>
            </a:r>
            <a:r>
              <a:rPr lang="en-US" sz="2400" dirty="0" smtClean="0"/>
              <a:t>One </a:t>
            </a:r>
            <a:r>
              <a:rPr lang="en-US" sz="2400" dirty="0"/>
              <a:t>player starts by tossing a word to another player. The receiver associates on this word, and throws his association to yet another player</a:t>
            </a:r>
            <a:r>
              <a:rPr lang="en-US" sz="2400" dirty="0" smtClean="0"/>
              <a:t>.</a:t>
            </a:r>
          </a:p>
          <a:p>
            <a:pPr marL="0" indent="0" algn="ctr">
              <a:buNone/>
            </a:pPr>
            <a:r>
              <a:rPr lang="en-US" sz="2400" dirty="0"/>
              <a:t/>
            </a:r>
            <a:br>
              <a:rPr lang="en-US" sz="2400" dirty="0"/>
            </a:br>
            <a:r>
              <a:rPr lang="en-US" sz="2400" dirty="0"/>
              <a:t> </a:t>
            </a:r>
            <a:r>
              <a:rPr lang="en-US" sz="2400" dirty="0" smtClean="0"/>
              <a:t>A Handy Adaptation</a:t>
            </a:r>
          </a:p>
          <a:p>
            <a:pPr marL="0" indent="0">
              <a:buNone/>
            </a:pPr>
            <a:r>
              <a:rPr lang="en-US" sz="2400" b="1" dirty="0" smtClean="0"/>
              <a:t>And, Yet</a:t>
            </a:r>
          </a:p>
          <a:p>
            <a:r>
              <a:rPr lang="en-US" sz="2400" dirty="0"/>
              <a:t>All players in a circle. One player </a:t>
            </a:r>
            <a:r>
              <a:rPr lang="en-US" sz="2400" dirty="0" smtClean="0"/>
              <a:t>stands in the middle.</a:t>
            </a:r>
          </a:p>
          <a:p>
            <a:r>
              <a:rPr lang="en-US" sz="2400" dirty="0" smtClean="0"/>
              <a:t>Play starts </a:t>
            </a:r>
            <a:r>
              <a:rPr lang="en-US" sz="2400" dirty="0"/>
              <a:t>by tossing a word to </a:t>
            </a:r>
            <a:r>
              <a:rPr lang="en-US" sz="2400" dirty="0" smtClean="0"/>
              <a:t>the center person. </a:t>
            </a:r>
            <a:r>
              <a:rPr lang="en-US" sz="2400" dirty="0"/>
              <a:t>The </a:t>
            </a:r>
            <a:r>
              <a:rPr lang="en-US" sz="2400" dirty="0" smtClean="0"/>
              <a:t>center person repeats the word, then says “and yet”  then states the opposite of the word.  Play continues around the circle, ending with the first person to toss a word to the center.  </a:t>
            </a:r>
          </a:p>
          <a:p>
            <a:r>
              <a:rPr lang="en-US" sz="2400" dirty="0" smtClean="0"/>
              <a:t>A new play takes the center position and play continues.  Repeat until all participants have had a turn in the middle</a:t>
            </a:r>
            <a:endParaRPr lang="en-US" sz="2400" dirty="0"/>
          </a:p>
          <a:p>
            <a:pPr marL="0" indent="0">
              <a:buNone/>
            </a:pPr>
            <a:endParaRPr lang="en-US" dirty="0"/>
          </a:p>
        </p:txBody>
      </p:sp>
      <p:sp>
        <p:nvSpPr>
          <p:cNvPr id="4" name="Rectangle 3"/>
          <p:cNvSpPr/>
          <p:nvPr/>
        </p:nvSpPr>
        <p:spPr>
          <a:xfrm>
            <a:off x="2981237" y="128885"/>
            <a:ext cx="321963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Verbal  BB</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392253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949" y="11851"/>
            <a:ext cx="8335619" cy="1143000"/>
          </a:xfrm>
        </p:spPr>
        <p:txBody>
          <a:bodyPr>
            <a:noAutofit/>
          </a:bodyPr>
          <a:lstStyle/>
          <a:p>
            <a:r>
              <a:rPr lang="en-US" sz="3600" dirty="0">
                <a:latin typeface="Impact"/>
                <a:cs typeface="Impact"/>
              </a:rPr>
              <a:t>Tuesday, Sept. 3         1A    	Tri 1: Day 1 of 56</a:t>
            </a:r>
          </a:p>
        </p:txBody>
      </p:sp>
      <p:sp>
        <p:nvSpPr>
          <p:cNvPr id="3" name="Content Placeholder 2"/>
          <p:cNvSpPr>
            <a:spLocks noGrp="1"/>
          </p:cNvSpPr>
          <p:nvPr>
            <p:ph idx="1"/>
          </p:nvPr>
        </p:nvSpPr>
        <p:spPr>
          <a:xfrm>
            <a:off x="437949" y="1154851"/>
            <a:ext cx="8335619" cy="5284930"/>
          </a:xfrm>
        </p:spPr>
        <p:txBody>
          <a:bodyPr>
            <a:normAutofit/>
          </a:bodyPr>
          <a:lstStyle/>
          <a:p>
            <a:r>
              <a:rPr lang="en-US" sz="3200" dirty="0">
                <a:solidFill>
                  <a:srgbClr val="FF6600"/>
                </a:solidFill>
                <a:latin typeface="Comic Sans MS"/>
                <a:cs typeface="Comic Sans MS"/>
              </a:rPr>
              <a:t>Learning Target:  </a:t>
            </a:r>
          </a:p>
          <a:p>
            <a:pPr lvl="1"/>
            <a:r>
              <a:rPr lang="en-US" sz="2400" dirty="0">
                <a:solidFill>
                  <a:srgbClr val="FF6600"/>
                </a:solidFill>
                <a:latin typeface="Comic Sans MS"/>
                <a:cs typeface="Comic Sans MS"/>
              </a:rPr>
              <a:t>I will identify my classmates by name</a:t>
            </a:r>
          </a:p>
          <a:p>
            <a:pPr lvl="1"/>
            <a:r>
              <a:rPr lang="en-US" sz="2400" dirty="0">
                <a:solidFill>
                  <a:srgbClr val="FF6600"/>
                </a:solidFill>
                <a:latin typeface="Comic Sans MS"/>
                <a:cs typeface="Comic Sans MS"/>
              </a:rPr>
              <a:t>I will familiarize myself with classroom routines and expectations</a:t>
            </a:r>
          </a:p>
          <a:p>
            <a:r>
              <a:rPr lang="en-US" sz="3200" dirty="0">
                <a:solidFill>
                  <a:srgbClr val="DAFF13"/>
                </a:solidFill>
                <a:latin typeface="Comic Sans MS"/>
                <a:cs typeface="Comic Sans MS"/>
              </a:rPr>
              <a:t>Agenda:</a:t>
            </a:r>
          </a:p>
          <a:p>
            <a:pPr lvl="1"/>
            <a:r>
              <a:rPr lang="en-US" sz="2400" dirty="0">
                <a:solidFill>
                  <a:srgbClr val="DAFF13"/>
                </a:solidFill>
                <a:latin typeface="Comic Sans MS"/>
                <a:cs typeface="Comic Sans MS"/>
              </a:rPr>
              <a:t>Introduction to </a:t>
            </a:r>
            <a:r>
              <a:rPr lang="en-US" sz="2400" dirty="0" smtClean="0">
                <a:solidFill>
                  <a:srgbClr val="DAFF13"/>
                </a:solidFill>
                <a:latin typeface="Comic Sans MS"/>
                <a:cs typeface="Comic Sans MS"/>
              </a:rPr>
              <a:t>teacher “All about me” </a:t>
            </a:r>
            <a:r>
              <a:rPr lang="en-US" sz="2400" dirty="0" err="1" smtClean="0">
                <a:solidFill>
                  <a:srgbClr val="DAFF13"/>
                </a:solidFill>
                <a:latin typeface="Comic Sans MS"/>
                <a:cs typeface="Comic Sans MS"/>
              </a:rPr>
              <a:t>ppt</a:t>
            </a:r>
            <a:endParaRPr lang="en-US" sz="2400" dirty="0">
              <a:solidFill>
                <a:srgbClr val="DAFF13"/>
              </a:solidFill>
              <a:latin typeface="Comic Sans MS"/>
              <a:cs typeface="Comic Sans MS"/>
            </a:endParaRPr>
          </a:p>
          <a:p>
            <a:pPr lvl="1"/>
            <a:r>
              <a:rPr lang="en-US" sz="2400" dirty="0" smtClean="0">
                <a:solidFill>
                  <a:srgbClr val="DAFF13"/>
                </a:solidFill>
                <a:latin typeface="Comic Sans MS"/>
                <a:cs typeface="Comic Sans MS"/>
              </a:rPr>
              <a:t>Name Stories</a:t>
            </a:r>
            <a:endParaRPr lang="en-US" sz="2400" dirty="0">
              <a:solidFill>
                <a:srgbClr val="DAFF13"/>
              </a:solidFill>
              <a:latin typeface="Comic Sans MS"/>
              <a:cs typeface="Comic Sans MS"/>
            </a:endParaRPr>
          </a:p>
          <a:p>
            <a:pPr lvl="1"/>
            <a:r>
              <a:rPr lang="en-US" sz="2400" dirty="0" smtClean="0">
                <a:solidFill>
                  <a:srgbClr val="DAFF13"/>
                </a:solidFill>
                <a:latin typeface="Comic Sans MS"/>
                <a:cs typeface="Comic Sans MS"/>
              </a:rPr>
              <a:t>Practice </a:t>
            </a:r>
            <a:r>
              <a:rPr lang="en-US" sz="2400" dirty="0">
                <a:solidFill>
                  <a:srgbClr val="DAFF13"/>
                </a:solidFill>
                <a:latin typeface="Comic Sans MS"/>
                <a:cs typeface="Comic Sans MS"/>
              </a:rPr>
              <a:t>routines: handing out papers, turning in papers, collecting supplies, returning supplies, Superhero, FREEZE, moving desks, returning desks</a:t>
            </a:r>
          </a:p>
          <a:p>
            <a:r>
              <a:rPr lang="en-US" sz="3200" dirty="0">
                <a:solidFill>
                  <a:srgbClr val="009400"/>
                </a:solidFill>
                <a:latin typeface="Comic Sans MS"/>
                <a:cs typeface="Comic Sans MS"/>
              </a:rPr>
              <a:t>Homework:  </a:t>
            </a:r>
            <a:r>
              <a:rPr lang="en-US" sz="3200" i="1" dirty="0" smtClean="0">
                <a:solidFill>
                  <a:srgbClr val="009400"/>
                </a:solidFill>
                <a:latin typeface="Comic Sans MS"/>
                <a:cs typeface="Comic Sans MS"/>
              </a:rPr>
              <a:t>no homework today</a:t>
            </a:r>
            <a:endParaRPr lang="en-US" sz="3200" i="1" dirty="0">
              <a:solidFill>
                <a:srgbClr val="009400"/>
              </a:solidFill>
              <a:latin typeface="Comic Sans MS"/>
              <a:cs typeface="Comic Sans MS"/>
            </a:endParaRPr>
          </a:p>
          <a:p>
            <a:pPr marL="0" indent="0">
              <a:buNone/>
            </a:pPr>
            <a:endParaRPr lang="en-US" dirty="0"/>
          </a:p>
        </p:txBody>
      </p:sp>
    </p:spTree>
    <p:extLst>
      <p:ext uri="{BB962C8B-B14F-4D97-AF65-F5344CB8AC3E}">
        <p14:creationId xmlns:p14="http://schemas.microsoft.com/office/powerpoint/2010/main" val="584230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382000" cy="5257800"/>
          </a:xfrm>
        </p:spPr>
        <p:txBody>
          <a:bodyPr>
            <a:normAutofit fontScale="92500" lnSpcReduction="20000"/>
          </a:bodyPr>
          <a:lstStyle/>
          <a:p>
            <a:r>
              <a:rPr lang="en-US" sz="2800" dirty="0"/>
              <a:t>All players in a circle. One player starts the game by making eye contact with another player. </a:t>
            </a:r>
            <a:r>
              <a:rPr lang="en-US" sz="2800" dirty="0" smtClean="0"/>
              <a:t> He or she then claps at the person eye contact as been made with.  The “receiving” player then makes eye contact with another player and passes the clap to him or her.  Play continues until it sounds like applause or time is called.</a:t>
            </a:r>
          </a:p>
          <a:p>
            <a:pPr marL="0" indent="0">
              <a:buNone/>
            </a:pPr>
            <a:endParaRPr lang="en-US" sz="2800" b="1" dirty="0"/>
          </a:p>
          <a:p>
            <a:pPr marL="0" indent="0">
              <a:buNone/>
            </a:pPr>
            <a:r>
              <a:rPr lang="en-US" sz="2800" b="1" dirty="0" smtClean="0"/>
              <a:t>Another version of the same game</a:t>
            </a:r>
          </a:p>
          <a:p>
            <a:r>
              <a:rPr lang="en-US" sz="2800" dirty="0" smtClean="0"/>
              <a:t>All </a:t>
            </a:r>
            <a:r>
              <a:rPr lang="en-US" sz="2800" dirty="0"/>
              <a:t>players in a circle. One player starts the game by making eye contact with another player. Then, both clap their hands simultaneously. The `receiving` player then makes eye contact with another player, and they </a:t>
            </a:r>
            <a:r>
              <a:rPr lang="en-US" sz="2800" dirty="0" err="1"/>
              <a:t>synchro</a:t>
            </a:r>
            <a:r>
              <a:rPr lang="en-US" sz="2800" dirty="0"/>
              <a:t>-clap. And so on. Once a firm rhythm is established, start accelerating slowly.</a:t>
            </a:r>
          </a:p>
          <a:p>
            <a:endParaRPr lang="en-US" dirty="0"/>
          </a:p>
        </p:txBody>
      </p:sp>
      <p:sp>
        <p:nvSpPr>
          <p:cNvPr id="5" name="Rectangle 4"/>
          <p:cNvSpPr/>
          <p:nvPr/>
        </p:nvSpPr>
        <p:spPr>
          <a:xfrm>
            <a:off x="2393179" y="228600"/>
            <a:ext cx="346039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Non-verbal</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579925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What did you think of the game? </a:t>
            </a:r>
          </a:p>
          <a:p>
            <a:r>
              <a:rPr lang="en-US" dirty="0" smtClean="0"/>
              <a:t>What was the trickiest part of the game?</a:t>
            </a:r>
          </a:p>
          <a:p>
            <a:r>
              <a:rPr lang="en-US" dirty="0" smtClean="0"/>
              <a:t>Did knowing that there was no right or wrong answers make the game easier or harder? Why?</a:t>
            </a:r>
          </a:p>
          <a:p>
            <a:r>
              <a:rPr lang="en-US" dirty="0" smtClean="0"/>
              <a:t>How might this game relate to class?</a:t>
            </a:r>
            <a:endParaRPr lang="en-US" dirty="0"/>
          </a:p>
        </p:txBody>
      </p:sp>
    </p:spTree>
    <p:extLst>
      <p:ext uri="{BB962C8B-B14F-4D97-AF65-F5344CB8AC3E}">
        <p14:creationId xmlns:p14="http://schemas.microsoft.com/office/powerpoint/2010/main" val="9987041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547" y="157844"/>
            <a:ext cx="8233432" cy="776508"/>
          </a:xfrm>
        </p:spPr>
        <p:txBody>
          <a:bodyPr>
            <a:noAutofit/>
          </a:bodyPr>
          <a:lstStyle/>
          <a:p>
            <a:r>
              <a:rPr lang="en-US" sz="3600" dirty="0" smtClean="0">
                <a:latin typeface="Impact"/>
                <a:cs typeface="Impact"/>
              </a:rPr>
              <a:t>Tuesday, Sept. 3         1A    	Tri 1: Day 1 of 56</a:t>
            </a:r>
            <a:endParaRPr lang="en-US" sz="3600" dirty="0">
              <a:latin typeface="Impact"/>
              <a:cs typeface="Impact"/>
            </a:endParaRPr>
          </a:p>
        </p:txBody>
      </p:sp>
      <p:sp>
        <p:nvSpPr>
          <p:cNvPr id="3" name="Content Placeholder 2"/>
          <p:cNvSpPr>
            <a:spLocks noGrp="1"/>
          </p:cNvSpPr>
          <p:nvPr>
            <p:ph idx="1"/>
          </p:nvPr>
        </p:nvSpPr>
        <p:spPr>
          <a:xfrm>
            <a:off x="306564" y="1094944"/>
            <a:ext cx="6218869" cy="4963747"/>
          </a:xfrm>
        </p:spPr>
        <p:txBody>
          <a:bodyPr>
            <a:normAutofit/>
          </a:bodyPr>
          <a:lstStyle/>
          <a:p>
            <a:r>
              <a:rPr lang="en-US" sz="2800" dirty="0" smtClean="0">
                <a:solidFill>
                  <a:srgbClr val="DAFF13"/>
                </a:solidFill>
              </a:rPr>
              <a:t>BELL TASK: </a:t>
            </a:r>
          </a:p>
          <a:p>
            <a:pPr marL="468630" lvl="1" indent="0" algn="ctr">
              <a:buNone/>
            </a:pPr>
            <a:r>
              <a:rPr lang="en-US" sz="3600" dirty="0" smtClean="0">
                <a:solidFill>
                  <a:srgbClr val="DAFF13"/>
                </a:solidFill>
              </a:rPr>
              <a:t>Place your materials on a desk. </a:t>
            </a:r>
          </a:p>
          <a:p>
            <a:pPr marL="468630" lvl="1" indent="0" algn="ctr">
              <a:buNone/>
            </a:pPr>
            <a:r>
              <a:rPr lang="en-US" sz="3600" dirty="0" smtClean="0">
                <a:solidFill>
                  <a:srgbClr val="DAFF13"/>
                </a:solidFill>
              </a:rPr>
              <a:t>NO TALKING </a:t>
            </a:r>
          </a:p>
          <a:p>
            <a:pPr marL="468630" lvl="1" indent="0" algn="ctr">
              <a:buNone/>
            </a:pPr>
            <a:r>
              <a:rPr lang="en-US" sz="3600" u="sng" dirty="0" smtClean="0">
                <a:solidFill>
                  <a:srgbClr val="DAFF13"/>
                </a:solidFill>
              </a:rPr>
              <a:t>Silently </a:t>
            </a:r>
            <a:r>
              <a:rPr lang="en-US" sz="3600" dirty="0" smtClean="0">
                <a:solidFill>
                  <a:srgbClr val="DAFF13"/>
                </a:solidFill>
              </a:rPr>
              <a:t>arrange yourself and your classmates into a line by birthday (month and day, not year)</a:t>
            </a:r>
          </a:p>
          <a:p>
            <a:pPr lvl="1"/>
            <a:endParaRPr lang="en-US" dirty="0" smtClean="0"/>
          </a:p>
          <a:p>
            <a:pPr lvl="1"/>
            <a:endParaRPr lang="en-US" dirty="0"/>
          </a:p>
        </p:txBody>
      </p:sp>
      <p:pic>
        <p:nvPicPr>
          <p:cNvPr id="4" name="Picture 3" descr="LS003294.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9673" y="1461435"/>
            <a:ext cx="2287737" cy="3984086"/>
          </a:xfrm>
          <a:prstGeom prst="rect">
            <a:avLst/>
          </a:prstGeom>
        </p:spPr>
      </p:pic>
      <p:pic>
        <p:nvPicPr>
          <p:cNvPr id="5" name="Picture 4" descr="FD000647.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9868" y="4744757"/>
            <a:ext cx="1998605" cy="1998605"/>
          </a:xfrm>
          <a:prstGeom prst="rect">
            <a:avLst/>
          </a:prstGeom>
        </p:spPr>
      </p:pic>
      <p:pic>
        <p:nvPicPr>
          <p:cNvPr id="6" name="Picture 5" descr="AA044538.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1984" y="4450216"/>
            <a:ext cx="998221" cy="995305"/>
          </a:xfrm>
          <a:prstGeom prst="rect">
            <a:avLst/>
          </a:prstGeom>
        </p:spPr>
      </p:pic>
    </p:spTree>
    <p:extLst>
      <p:ext uri="{BB962C8B-B14F-4D97-AF65-F5344CB8AC3E}">
        <p14:creationId xmlns:p14="http://schemas.microsoft.com/office/powerpoint/2010/main" val="345928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962371" cy="844923"/>
          </a:xfrm>
        </p:spPr>
        <p:txBody>
          <a:bodyPr/>
          <a:lstStyle/>
          <a:p>
            <a:r>
              <a:rPr lang="en-US" sz="3600" dirty="0">
                <a:latin typeface="Impact"/>
                <a:cs typeface="Impact"/>
              </a:rPr>
              <a:t>Tuesday, Sept. 3         1A    	Tri 1: Day 1 of 56</a:t>
            </a:r>
            <a:endParaRPr lang="en-US" sz="3600" dirty="0"/>
          </a:p>
        </p:txBody>
      </p:sp>
      <p:sp>
        <p:nvSpPr>
          <p:cNvPr id="3" name="Content Placeholder 2"/>
          <p:cNvSpPr>
            <a:spLocks noGrp="1"/>
          </p:cNvSpPr>
          <p:nvPr>
            <p:ph idx="1"/>
          </p:nvPr>
        </p:nvSpPr>
        <p:spPr/>
        <p:txBody>
          <a:bodyPr>
            <a:normAutofit fontScale="92500"/>
          </a:bodyPr>
          <a:lstStyle/>
          <a:p>
            <a:r>
              <a:rPr lang="en-US" dirty="0" smtClean="0">
                <a:solidFill>
                  <a:srgbClr val="DAFF13"/>
                </a:solidFill>
              </a:rPr>
              <a:t>What kind of things were hard about this task?</a:t>
            </a:r>
          </a:p>
          <a:p>
            <a:r>
              <a:rPr lang="en-US" dirty="0" smtClean="0">
                <a:solidFill>
                  <a:srgbClr val="DAFF13"/>
                </a:solidFill>
              </a:rPr>
              <a:t>What skills did you use to communicate in this task?</a:t>
            </a:r>
          </a:p>
          <a:p>
            <a:r>
              <a:rPr lang="en-US" dirty="0" smtClean="0">
                <a:solidFill>
                  <a:srgbClr val="DAFF13"/>
                </a:solidFill>
              </a:rPr>
              <a:t>Identify something new you learned in this task</a:t>
            </a:r>
          </a:p>
          <a:p>
            <a:r>
              <a:rPr lang="en-US" dirty="0" smtClean="0">
                <a:solidFill>
                  <a:srgbClr val="DAFF13"/>
                </a:solidFill>
              </a:rPr>
              <a:t>In what ways might this task relate to a STEM class?</a:t>
            </a:r>
          </a:p>
          <a:p>
            <a:r>
              <a:rPr lang="en-US" dirty="0" smtClean="0">
                <a:solidFill>
                  <a:srgbClr val="DAFF13"/>
                </a:solidFill>
              </a:rPr>
              <a:t>How might you do this task differently next time? </a:t>
            </a:r>
            <a:endParaRPr lang="en-US" dirty="0"/>
          </a:p>
        </p:txBody>
      </p:sp>
    </p:spTree>
    <p:extLst>
      <p:ext uri="{BB962C8B-B14F-4D97-AF65-F5344CB8AC3E}">
        <p14:creationId xmlns:p14="http://schemas.microsoft.com/office/powerpoint/2010/main" val="78340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86834" y="107577"/>
            <a:ext cx="7874530" cy="908423"/>
          </a:xfrm>
        </p:spPr>
        <p:txBody>
          <a:bodyPr>
            <a:noAutofit/>
          </a:bodyPr>
          <a:lstStyle/>
          <a:p>
            <a:r>
              <a:rPr lang="en-US" sz="3600" dirty="0">
                <a:latin typeface="Impact"/>
                <a:cs typeface="Impact"/>
              </a:rPr>
              <a:t>Tuesday, Sept. 3         1A    	Tri 1: Day 1 of 56</a:t>
            </a:r>
          </a:p>
        </p:txBody>
      </p:sp>
      <p:sp>
        <p:nvSpPr>
          <p:cNvPr id="3" name="Content Placeholder 2"/>
          <p:cNvSpPr>
            <a:spLocks noGrp="1"/>
          </p:cNvSpPr>
          <p:nvPr>
            <p:ph idx="1"/>
          </p:nvPr>
        </p:nvSpPr>
        <p:spPr>
          <a:xfrm>
            <a:off x="779462" y="1090083"/>
            <a:ext cx="7581901" cy="5609167"/>
          </a:xfrm>
        </p:spPr>
        <p:txBody>
          <a:bodyPr>
            <a:normAutofit fontScale="70000" lnSpcReduction="20000"/>
          </a:bodyPr>
          <a:lstStyle/>
          <a:p>
            <a:r>
              <a:rPr lang="en-US" sz="3200" b="0" dirty="0" smtClean="0">
                <a:solidFill>
                  <a:srgbClr val="DAFF13"/>
                </a:solidFill>
                <a:latin typeface="Comic Sans MS"/>
                <a:cs typeface="Comic Sans MS"/>
              </a:rPr>
              <a:t>NAME STORIES:</a:t>
            </a:r>
            <a:endParaRPr lang="en-US" sz="3200" b="0" dirty="0">
              <a:solidFill>
                <a:srgbClr val="DAFF13"/>
              </a:solidFill>
              <a:latin typeface="Comic Sans MS"/>
              <a:cs typeface="Comic Sans MS"/>
            </a:endParaRPr>
          </a:p>
          <a:p>
            <a:pPr lvl="1"/>
            <a:r>
              <a:rPr lang="en-US" sz="2400" b="0" dirty="0" smtClean="0">
                <a:solidFill>
                  <a:srgbClr val="DAFF13"/>
                </a:solidFill>
                <a:latin typeface="Comic Sans MS"/>
                <a:cs typeface="Comic Sans MS"/>
              </a:rPr>
              <a:t>Now that I have shared my name story, I want you to </a:t>
            </a:r>
            <a:r>
              <a:rPr lang="en-US" sz="2400" dirty="0" smtClean="0">
                <a:solidFill>
                  <a:srgbClr val="DAFF13"/>
                </a:solidFill>
                <a:latin typeface="Comic Sans MS"/>
                <a:cs typeface="Comic Sans MS"/>
              </a:rPr>
              <a:t>share your name stories with your group.</a:t>
            </a:r>
          </a:p>
          <a:p>
            <a:pPr lvl="2"/>
            <a:r>
              <a:rPr lang="en-US" b="0" dirty="0" smtClean="0">
                <a:solidFill>
                  <a:srgbClr val="DAFF13"/>
                </a:solidFill>
                <a:latin typeface="Comic Sans MS"/>
                <a:cs typeface="Comic Sans MS"/>
              </a:rPr>
              <a:t>You will be responsible for sharing the name story of the person to your left with the class</a:t>
            </a:r>
          </a:p>
          <a:p>
            <a:pPr lvl="2"/>
            <a:r>
              <a:rPr lang="en-US" b="0" dirty="0" smtClean="0">
                <a:solidFill>
                  <a:srgbClr val="DAFF13"/>
                </a:solidFill>
                <a:latin typeface="Comic Sans MS"/>
                <a:cs typeface="Comic Sans MS"/>
              </a:rPr>
              <a:t>We will record class data on the whiteboard as we listen</a:t>
            </a:r>
          </a:p>
          <a:p>
            <a:pPr lvl="2"/>
            <a:endParaRPr lang="en-US" b="0" dirty="0">
              <a:solidFill>
                <a:srgbClr val="DAFF13"/>
              </a:solidFill>
              <a:latin typeface="Comic Sans MS"/>
              <a:cs typeface="Comic Sans MS"/>
            </a:endParaRPr>
          </a:p>
          <a:p>
            <a:pPr lvl="1"/>
            <a:r>
              <a:rPr lang="en-US" b="0" dirty="0" smtClean="0">
                <a:solidFill>
                  <a:srgbClr val="DAFF13"/>
                </a:solidFill>
                <a:latin typeface="Comic Sans MS"/>
                <a:cs typeface="Comic Sans MS"/>
              </a:rPr>
              <a:t>Once all name stories have been shared, work in your group to </a:t>
            </a:r>
            <a:r>
              <a:rPr lang="en-US" dirty="0" smtClean="0">
                <a:solidFill>
                  <a:srgbClr val="DAFF13"/>
                </a:solidFill>
                <a:latin typeface="Comic Sans MS"/>
                <a:cs typeface="Comic Sans MS"/>
              </a:rPr>
              <a:t>brainstorm/ list different ways </a:t>
            </a:r>
            <a:r>
              <a:rPr lang="en-US" b="0" dirty="0" smtClean="0">
                <a:solidFill>
                  <a:srgbClr val="DAFF13"/>
                </a:solidFill>
                <a:latin typeface="Comic Sans MS"/>
                <a:cs typeface="Comic Sans MS"/>
              </a:rPr>
              <a:t>we could share our data</a:t>
            </a:r>
          </a:p>
          <a:p>
            <a:pPr lvl="1"/>
            <a:r>
              <a:rPr lang="en-US" dirty="0" smtClean="0">
                <a:solidFill>
                  <a:srgbClr val="DAFF13"/>
                </a:solidFill>
                <a:latin typeface="Comic Sans MS"/>
                <a:cs typeface="Comic Sans MS"/>
              </a:rPr>
              <a:t>Choose one of the methods </a:t>
            </a:r>
            <a:r>
              <a:rPr lang="en-US" b="0" dirty="0" smtClean="0">
                <a:solidFill>
                  <a:srgbClr val="DAFF13"/>
                </a:solidFill>
                <a:latin typeface="Comic Sans MS"/>
                <a:cs typeface="Comic Sans MS"/>
              </a:rPr>
              <a:t>you brainstormed and </a:t>
            </a:r>
            <a:r>
              <a:rPr lang="en-US" dirty="0" smtClean="0">
                <a:solidFill>
                  <a:srgbClr val="DAFF13"/>
                </a:solidFill>
                <a:latin typeface="Comic Sans MS"/>
                <a:cs typeface="Comic Sans MS"/>
              </a:rPr>
              <a:t>use it to share our data</a:t>
            </a:r>
            <a:r>
              <a:rPr lang="en-US" b="0" dirty="0" smtClean="0">
                <a:solidFill>
                  <a:srgbClr val="DAFF13"/>
                </a:solidFill>
                <a:latin typeface="Comic Sans MS"/>
                <a:cs typeface="Comic Sans MS"/>
              </a:rPr>
              <a:t>.  Post your final product on the wall for all to see</a:t>
            </a:r>
          </a:p>
          <a:p>
            <a:pPr lvl="1"/>
            <a:endParaRPr lang="en-US" b="0" dirty="0">
              <a:solidFill>
                <a:srgbClr val="DAFF13"/>
              </a:solidFill>
              <a:latin typeface="Comic Sans MS"/>
              <a:cs typeface="Comic Sans MS"/>
            </a:endParaRPr>
          </a:p>
          <a:p>
            <a:r>
              <a:rPr lang="en-US" b="0" dirty="0" smtClean="0">
                <a:solidFill>
                  <a:srgbClr val="DAFF13"/>
                </a:solidFill>
                <a:latin typeface="Comic Sans MS"/>
                <a:cs typeface="Comic Sans MS"/>
              </a:rPr>
              <a:t>Discuss: </a:t>
            </a:r>
          </a:p>
          <a:p>
            <a:pPr lvl="1"/>
            <a:r>
              <a:rPr lang="en-US" b="0" dirty="0">
                <a:solidFill>
                  <a:srgbClr val="DAFF13"/>
                </a:solidFill>
                <a:latin typeface="Comic Sans MS"/>
                <a:cs typeface="Comic Sans MS"/>
              </a:rPr>
              <a:t>W</a:t>
            </a:r>
            <a:r>
              <a:rPr lang="en-US" b="0" dirty="0" smtClean="0">
                <a:solidFill>
                  <a:srgbClr val="DAFF13"/>
                </a:solidFill>
                <a:latin typeface="Comic Sans MS"/>
                <a:cs typeface="Comic Sans MS"/>
              </a:rPr>
              <a:t>hy is it important to listen to others when they speak/ share with us?</a:t>
            </a:r>
          </a:p>
          <a:p>
            <a:pPr lvl="1"/>
            <a:r>
              <a:rPr lang="en-US" b="0" dirty="0" smtClean="0">
                <a:solidFill>
                  <a:srgbClr val="DAFF13"/>
                </a:solidFill>
                <a:latin typeface="Comic Sans MS"/>
                <a:cs typeface="Comic Sans MS"/>
              </a:rPr>
              <a:t>How do we determine which data to record?</a:t>
            </a:r>
          </a:p>
          <a:p>
            <a:pPr lvl="1"/>
            <a:endParaRPr lang="en-US" b="0" dirty="0" smtClean="0">
              <a:solidFill>
                <a:srgbClr val="DAFF13"/>
              </a:solidFill>
              <a:latin typeface="Comic Sans MS"/>
              <a:cs typeface="Comic Sans MS"/>
            </a:endParaRPr>
          </a:p>
          <a:p>
            <a:pPr lvl="1"/>
            <a:endParaRPr lang="en-US" dirty="0"/>
          </a:p>
        </p:txBody>
      </p:sp>
    </p:spTree>
    <p:extLst>
      <p:ext uri="{BB962C8B-B14F-4D97-AF65-F5344CB8AC3E}">
        <p14:creationId xmlns:p14="http://schemas.microsoft.com/office/powerpoint/2010/main" val="3627902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56315622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786" y="107578"/>
            <a:ext cx="8788167" cy="782978"/>
          </a:xfrm>
        </p:spPr>
        <p:txBody>
          <a:bodyPr>
            <a:normAutofit/>
          </a:bodyPr>
          <a:lstStyle/>
          <a:p>
            <a:r>
              <a:rPr lang="en-US" sz="3600" dirty="0">
                <a:latin typeface="Impact"/>
                <a:cs typeface="Impact"/>
              </a:rPr>
              <a:t>Wednesday, Sept. 4         2B    	Tri 1: Day 2 of 56</a:t>
            </a:r>
            <a:endParaRPr lang="en-US" sz="3600" dirty="0"/>
          </a:p>
        </p:txBody>
      </p:sp>
      <p:sp>
        <p:nvSpPr>
          <p:cNvPr id="3" name="Content Placeholder 2"/>
          <p:cNvSpPr>
            <a:spLocks noGrp="1"/>
          </p:cNvSpPr>
          <p:nvPr>
            <p:ph idx="1"/>
          </p:nvPr>
        </p:nvSpPr>
        <p:spPr>
          <a:xfrm>
            <a:off x="437949" y="1051146"/>
            <a:ext cx="8277225" cy="5255731"/>
          </a:xfrm>
        </p:spPr>
        <p:txBody>
          <a:bodyPr>
            <a:normAutofit/>
          </a:bodyPr>
          <a:lstStyle/>
          <a:p>
            <a:r>
              <a:rPr lang="en-US" sz="3200" dirty="0">
                <a:solidFill>
                  <a:srgbClr val="FF6600"/>
                </a:solidFill>
                <a:latin typeface="Comic Sans MS"/>
                <a:cs typeface="Comic Sans MS"/>
              </a:rPr>
              <a:t>Learning Target:  </a:t>
            </a:r>
          </a:p>
          <a:p>
            <a:pPr lvl="1"/>
            <a:r>
              <a:rPr lang="en-US" sz="2400" dirty="0">
                <a:solidFill>
                  <a:srgbClr val="FF6600"/>
                </a:solidFill>
                <a:latin typeface="Comic Sans MS"/>
                <a:cs typeface="Comic Sans MS"/>
              </a:rPr>
              <a:t>I will </a:t>
            </a:r>
            <a:r>
              <a:rPr lang="en-US" sz="2400" dirty="0" smtClean="0">
                <a:solidFill>
                  <a:srgbClr val="FF6600"/>
                </a:solidFill>
                <a:latin typeface="Comic Sans MS"/>
                <a:cs typeface="Comic Sans MS"/>
              </a:rPr>
              <a:t>model different forms of communication</a:t>
            </a:r>
            <a:endParaRPr lang="en-US" sz="2400" dirty="0">
              <a:solidFill>
                <a:srgbClr val="FF6600"/>
              </a:solidFill>
              <a:latin typeface="Comic Sans MS"/>
              <a:cs typeface="Comic Sans MS"/>
            </a:endParaRPr>
          </a:p>
          <a:p>
            <a:pPr lvl="1"/>
            <a:r>
              <a:rPr lang="en-US" sz="2400" dirty="0">
                <a:solidFill>
                  <a:srgbClr val="FF6600"/>
                </a:solidFill>
                <a:latin typeface="Comic Sans MS"/>
                <a:cs typeface="Comic Sans MS"/>
              </a:rPr>
              <a:t>I will </a:t>
            </a:r>
            <a:r>
              <a:rPr lang="en-US" sz="2400" dirty="0" smtClean="0">
                <a:solidFill>
                  <a:srgbClr val="FF6600"/>
                </a:solidFill>
                <a:latin typeface="Comic Sans MS"/>
                <a:cs typeface="Comic Sans MS"/>
              </a:rPr>
              <a:t>practice collecting and graphing data and sharing my work with others</a:t>
            </a:r>
            <a:endParaRPr lang="en-US" sz="2400" dirty="0">
              <a:solidFill>
                <a:srgbClr val="FF6600"/>
              </a:solidFill>
              <a:latin typeface="Comic Sans MS"/>
              <a:cs typeface="Comic Sans MS"/>
            </a:endParaRPr>
          </a:p>
          <a:p>
            <a:r>
              <a:rPr lang="en-US" sz="3200" dirty="0">
                <a:solidFill>
                  <a:srgbClr val="DAFF13"/>
                </a:solidFill>
                <a:latin typeface="Comic Sans MS"/>
                <a:cs typeface="Comic Sans MS"/>
              </a:rPr>
              <a:t>Agenda:</a:t>
            </a:r>
          </a:p>
          <a:p>
            <a:pPr lvl="1"/>
            <a:r>
              <a:rPr lang="en-US" sz="2400" dirty="0" smtClean="0">
                <a:solidFill>
                  <a:srgbClr val="DAFF13"/>
                </a:solidFill>
                <a:latin typeface="Comic Sans MS"/>
                <a:cs typeface="Comic Sans MS"/>
              </a:rPr>
              <a:t>Pair/Share bell work</a:t>
            </a:r>
            <a:endParaRPr lang="en-US" sz="2400" dirty="0">
              <a:solidFill>
                <a:srgbClr val="DAFF13"/>
              </a:solidFill>
              <a:latin typeface="Comic Sans MS"/>
              <a:cs typeface="Comic Sans MS"/>
            </a:endParaRPr>
          </a:p>
          <a:p>
            <a:pPr lvl="1"/>
            <a:r>
              <a:rPr lang="en-US" sz="2400" dirty="0" smtClean="0">
                <a:solidFill>
                  <a:srgbClr val="DAFF13"/>
                </a:solidFill>
                <a:latin typeface="Comic Sans MS"/>
                <a:cs typeface="Comic Sans MS"/>
              </a:rPr>
              <a:t>Paper clip challenge</a:t>
            </a:r>
          </a:p>
          <a:p>
            <a:pPr lvl="1"/>
            <a:r>
              <a:rPr lang="en-US" sz="2400" dirty="0" smtClean="0">
                <a:solidFill>
                  <a:srgbClr val="DAFF13"/>
                </a:solidFill>
                <a:latin typeface="Comic Sans MS"/>
                <a:cs typeface="Comic Sans MS"/>
              </a:rPr>
              <a:t>Discuss results</a:t>
            </a:r>
          </a:p>
          <a:p>
            <a:pPr lvl="1"/>
            <a:endParaRPr lang="en-US" sz="2400" dirty="0">
              <a:solidFill>
                <a:srgbClr val="DAFF13"/>
              </a:solidFill>
              <a:latin typeface="Comic Sans MS"/>
              <a:cs typeface="Comic Sans MS"/>
            </a:endParaRPr>
          </a:p>
          <a:p>
            <a:r>
              <a:rPr lang="en-US" dirty="0">
                <a:solidFill>
                  <a:srgbClr val="009400"/>
                </a:solidFill>
                <a:latin typeface="Comic Sans MS"/>
                <a:cs typeface="Comic Sans MS"/>
              </a:rPr>
              <a:t>Homework:  </a:t>
            </a:r>
            <a:r>
              <a:rPr lang="en-US" i="1" dirty="0">
                <a:solidFill>
                  <a:srgbClr val="009400"/>
                </a:solidFill>
                <a:latin typeface="Comic Sans MS"/>
                <a:cs typeface="Comic Sans MS"/>
              </a:rPr>
              <a:t>no homework today</a:t>
            </a:r>
          </a:p>
          <a:p>
            <a:pPr lvl="1"/>
            <a:endParaRPr lang="en-US" sz="2400" dirty="0" smtClean="0">
              <a:solidFill>
                <a:srgbClr val="DAFF13"/>
              </a:solidFill>
              <a:latin typeface="Comic Sans MS"/>
              <a:cs typeface="Comic Sans MS"/>
            </a:endParaRPr>
          </a:p>
        </p:txBody>
      </p:sp>
    </p:spTree>
    <p:extLst>
      <p:ext uri="{BB962C8B-B14F-4D97-AF65-F5344CB8AC3E}">
        <p14:creationId xmlns:p14="http://schemas.microsoft.com/office/powerpoint/2010/main" val="1383301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786" y="107578"/>
            <a:ext cx="8817363" cy="928970"/>
          </a:xfrm>
        </p:spPr>
        <p:txBody>
          <a:bodyPr>
            <a:noAutofit/>
          </a:bodyPr>
          <a:lstStyle/>
          <a:p>
            <a:r>
              <a:rPr lang="en-US" sz="3600" dirty="0" smtClean="0">
                <a:latin typeface="Impact"/>
                <a:cs typeface="Impact"/>
              </a:rPr>
              <a:t>Wednesday</a:t>
            </a:r>
            <a:r>
              <a:rPr lang="en-US" sz="3600" dirty="0">
                <a:latin typeface="Impact"/>
                <a:cs typeface="Impact"/>
              </a:rPr>
              <a:t>, Sept. </a:t>
            </a:r>
            <a:r>
              <a:rPr lang="en-US" sz="3600" dirty="0" smtClean="0">
                <a:latin typeface="Impact"/>
                <a:cs typeface="Impact"/>
              </a:rPr>
              <a:t>4         2B    </a:t>
            </a:r>
            <a:r>
              <a:rPr lang="en-US" sz="3600" dirty="0">
                <a:latin typeface="Impact"/>
                <a:cs typeface="Impact"/>
              </a:rPr>
              <a:t>	Tri 1: Day </a:t>
            </a:r>
            <a:r>
              <a:rPr lang="en-US" sz="3600" dirty="0" smtClean="0">
                <a:latin typeface="Impact"/>
                <a:cs typeface="Impact"/>
              </a:rPr>
              <a:t>2 </a:t>
            </a:r>
            <a:r>
              <a:rPr lang="en-US" sz="3600" dirty="0">
                <a:latin typeface="Impact"/>
                <a:cs typeface="Impact"/>
              </a:rPr>
              <a:t>of 56</a:t>
            </a:r>
          </a:p>
        </p:txBody>
      </p:sp>
      <p:sp>
        <p:nvSpPr>
          <p:cNvPr id="3" name="Content Placeholder 2"/>
          <p:cNvSpPr>
            <a:spLocks noGrp="1"/>
          </p:cNvSpPr>
          <p:nvPr>
            <p:ph idx="1"/>
          </p:nvPr>
        </p:nvSpPr>
        <p:spPr>
          <a:xfrm>
            <a:off x="316781" y="1036548"/>
            <a:ext cx="7080969" cy="5206989"/>
          </a:xfrm>
        </p:spPr>
        <p:txBody>
          <a:bodyPr>
            <a:normAutofit/>
          </a:bodyPr>
          <a:lstStyle/>
          <a:p>
            <a:r>
              <a:rPr lang="en-US" sz="3200" dirty="0" smtClean="0">
                <a:solidFill>
                  <a:srgbClr val="DAFF13"/>
                </a:solidFill>
              </a:rPr>
              <a:t>Bell Task: WRITE A RESPONSE</a:t>
            </a:r>
          </a:p>
          <a:p>
            <a:pPr lvl="1"/>
            <a:r>
              <a:rPr lang="en-US" sz="2800" dirty="0" smtClean="0">
                <a:solidFill>
                  <a:srgbClr val="DAFF13"/>
                </a:solidFill>
              </a:rPr>
              <a:t>Think about the different kinds of data people collect. </a:t>
            </a:r>
          </a:p>
          <a:p>
            <a:pPr lvl="1"/>
            <a:r>
              <a:rPr lang="en-US" sz="2800" dirty="0" smtClean="0">
                <a:solidFill>
                  <a:srgbClr val="DAFF13"/>
                </a:solidFill>
              </a:rPr>
              <a:t>Now think about the many ways we share data with others.  </a:t>
            </a:r>
          </a:p>
          <a:p>
            <a:pPr lvl="1"/>
            <a:r>
              <a:rPr lang="en-US" sz="2800" dirty="0" smtClean="0">
                <a:solidFill>
                  <a:srgbClr val="DAFF13"/>
                </a:solidFill>
              </a:rPr>
              <a:t>Write 5 sentences about why it might be important to have many different methods for sharing data? </a:t>
            </a:r>
          </a:p>
        </p:txBody>
      </p:sp>
      <p:pic>
        <p:nvPicPr>
          <p:cNvPr id="4" name="Picture 3" descr="skd181973sdc.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33605" y="4893068"/>
            <a:ext cx="1523965" cy="1963074"/>
          </a:xfrm>
          <a:prstGeom prst="rect">
            <a:avLst/>
          </a:prstGeom>
        </p:spPr>
      </p:pic>
      <p:pic>
        <p:nvPicPr>
          <p:cNvPr id="5" name="Picture 4" descr="5634751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77974" y="3152602"/>
            <a:ext cx="1966026" cy="3480932"/>
          </a:xfrm>
          <a:prstGeom prst="rect">
            <a:avLst/>
          </a:prstGeom>
        </p:spPr>
      </p:pic>
      <p:pic>
        <p:nvPicPr>
          <p:cNvPr id="6" name="Picture 5" descr="skd182040sdc.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55956" y="4331930"/>
            <a:ext cx="2052953" cy="2460855"/>
          </a:xfrm>
          <a:prstGeom prst="rect">
            <a:avLst/>
          </a:prstGeom>
        </p:spPr>
      </p:pic>
      <p:sp>
        <p:nvSpPr>
          <p:cNvPr id="7" name="TextBox 6"/>
          <p:cNvSpPr txBox="1"/>
          <p:nvPr/>
        </p:nvSpPr>
        <p:spPr>
          <a:xfrm>
            <a:off x="4029126" y="5708309"/>
            <a:ext cx="1124068" cy="646331"/>
          </a:xfrm>
          <a:prstGeom prst="rect">
            <a:avLst/>
          </a:prstGeom>
          <a:noFill/>
        </p:spPr>
        <p:txBody>
          <a:bodyPr wrap="square" rtlCol="0">
            <a:spAutoFit/>
          </a:bodyPr>
          <a:lstStyle/>
          <a:p>
            <a:pPr algn="ctr"/>
            <a:r>
              <a:rPr lang="en-US" dirty="0" smtClean="0">
                <a:solidFill>
                  <a:srgbClr val="000000"/>
                </a:solidFill>
                <a:latin typeface="Apple Casual"/>
                <a:cs typeface="Apple Casual"/>
              </a:rPr>
              <a:t>Written summary</a:t>
            </a:r>
            <a:endParaRPr lang="en-US" dirty="0">
              <a:solidFill>
                <a:srgbClr val="000000"/>
              </a:solidFill>
              <a:latin typeface="Apple Casual"/>
              <a:cs typeface="Apple Casual"/>
            </a:endParaRPr>
          </a:p>
        </p:txBody>
      </p:sp>
      <p:sp>
        <p:nvSpPr>
          <p:cNvPr id="8" name="TextBox 7"/>
          <p:cNvSpPr txBox="1"/>
          <p:nvPr/>
        </p:nvSpPr>
        <p:spPr>
          <a:xfrm>
            <a:off x="5904123" y="5514168"/>
            <a:ext cx="1672386" cy="338554"/>
          </a:xfrm>
          <a:prstGeom prst="rect">
            <a:avLst/>
          </a:prstGeom>
          <a:noFill/>
        </p:spPr>
        <p:txBody>
          <a:bodyPr wrap="square" rtlCol="0">
            <a:spAutoFit/>
          </a:bodyPr>
          <a:lstStyle/>
          <a:p>
            <a:r>
              <a:rPr lang="en-US" sz="1600" dirty="0" smtClean="0">
                <a:solidFill>
                  <a:srgbClr val="000000"/>
                </a:solidFill>
                <a:latin typeface="Ayuthaya"/>
                <a:cs typeface="Ayuthaya"/>
              </a:rPr>
              <a:t>pictures</a:t>
            </a:r>
            <a:endParaRPr lang="en-US" sz="1600" dirty="0">
              <a:solidFill>
                <a:srgbClr val="000000"/>
              </a:solidFill>
              <a:latin typeface="Ayuthaya"/>
              <a:cs typeface="Ayuthaya"/>
            </a:endParaRPr>
          </a:p>
        </p:txBody>
      </p:sp>
      <p:sp>
        <p:nvSpPr>
          <p:cNvPr id="9" name="TextBox 8"/>
          <p:cNvSpPr txBox="1"/>
          <p:nvPr/>
        </p:nvSpPr>
        <p:spPr>
          <a:xfrm>
            <a:off x="7313740" y="4073979"/>
            <a:ext cx="963487" cy="646331"/>
          </a:xfrm>
          <a:prstGeom prst="rect">
            <a:avLst/>
          </a:prstGeom>
          <a:noFill/>
        </p:spPr>
        <p:txBody>
          <a:bodyPr wrap="square" rtlCol="0">
            <a:spAutoFit/>
          </a:bodyPr>
          <a:lstStyle/>
          <a:p>
            <a:pPr algn="ctr"/>
            <a:r>
              <a:rPr lang="en-US" dirty="0" smtClean="0">
                <a:solidFill>
                  <a:schemeClr val="bg1"/>
                </a:solidFill>
                <a:latin typeface="Comic Sans MS"/>
                <a:cs typeface="Comic Sans MS"/>
              </a:rPr>
              <a:t>Graph data</a:t>
            </a:r>
            <a:endParaRPr lang="en-US" dirty="0">
              <a:solidFill>
                <a:schemeClr val="bg1"/>
              </a:solidFill>
              <a:latin typeface="Comic Sans MS"/>
              <a:cs typeface="Comic Sans MS"/>
            </a:endParaRPr>
          </a:p>
        </p:txBody>
      </p:sp>
    </p:spTree>
    <p:extLst>
      <p:ext uri="{BB962C8B-B14F-4D97-AF65-F5344CB8AC3E}">
        <p14:creationId xmlns:p14="http://schemas.microsoft.com/office/powerpoint/2010/main" val="3609280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833" y="340411"/>
            <a:ext cx="8921750" cy="728506"/>
          </a:xfrm>
        </p:spPr>
        <p:txBody>
          <a:bodyPr>
            <a:normAutofit fontScale="90000"/>
          </a:bodyPr>
          <a:lstStyle/>
          <a:p>
            <a:r>
              <a:rPr lang="en-US" sz="3600" dirty="0">
                <a:latin typeface="Impact"/>
                <a:cs typeface="Impact"/>
              </a:rPr>
              <a:t>Wednesday, Sept. 4         2B    	Tri 1: Day 2 of </a:t>
            </a:r>
            <a:r>
              <a:rPr lang="en-US" sz="3600" dirty="0" smtClean="0">
                <a:latin typeface="Impact"/>
                <a:cs typeface="Impact"/>
              </a:rPr>
              <a:t>56</a:t>
            </a:r>
            <a:br>
              <a:rPr lang="en-US" sz="3600" dirty="0" smtClean="0">
                <a:latin typeface="Impact"/>
                <a:cs typeface="Impact"/>
              </a:rPr>
            </a:br>
            <a:endParaRPr lang="en-US" sz="3600" dirty="0"/>
          </a:p>
        </p:txBody>
      </p:sp>
      <p:sp>
        <p:nvSpPr>
          <p:cNvPr id="3" name="Content Placeholder 2"/>
          <p:cNvSpPr>
            <a:spLocks noGrp="1"/>
          </p:cNvSpPr>
          <p:nvPr>
            <p:ph idx="1"/>
          </p:nvPr>
        </p:nvSpPr>
        <p:spPr>
          <a:xfrm>
            <a:off x="779463" y="1068917"/>
            <a:ext cx="7027696" cy="5651499"/>
          </a:xfrm>
        </p:spPr>
        <p:txBody>
          <a:bodyPr>
            <a:normAutofit fontScale="92500" lnSpcReduction="20000"/>
          </a:bodyPr>
          <a:lstStyle/>
          <a:p>
            <a:r>
              <a:rPr lang="en-US" sz="3200" dirty="0" smtClean="0">
                <a:solidFill>
                  <a:srgbClr val="DAFF13"/>
                </a:solidFill>
                <a:latin typeface="Comic Sans MS"/>
                <a:cs typeface="Comic Sans MS"/>
              </a:rPr>
              <a:t>Paperclip Challenge:</a:t>
            </a:r>
          </a:p>
          <a:p>
            <a:pPr lvl="1"/>
            <a:r>
              <a:rPr lang="en-US" sz="3000" u="sng" dirty="0" smtClean="0">
                <a:solidFill>
                  <a:srgbClr val="DAFF13"/>
                </a:solidFill>
                <a:latin typeface="Comic Sans MS"/>
                <a:cs typeface="Comic Sans MS"/>
              </a:rPr>
              <a:t>Task:</a:t>
            </a:r>
            <a:r>
              <a:rPr lang="en-US" sz="3000" dirty="0" smtClean="0">
                <a:solidFill>
                  <a:srgbClr val="DAFF13"/>
                </a:solidFill>
                <a:latin typeface="Comic Sans MS"/>
                <a:cs typeface="Comic Sans MS"/>
              </a:rPr>
              <a:t> create the longest paperclip chain you can before the teacher calls time</a:t>
            </a:r>
          </a:p>
          <a:p>
            <a:pPr marL="403225" lvl="1" indent="0">
              <a:buNone/>
            </a:pPr>
            <a:endParaRPr lang="en-US" sz="3000" dirty="0" smtClean="0">
              <a:solidFill>
                <a:srgbClr val="DAFF13"/>
              </a:solidFill>
              <a:latin typeface="Comic Sans MS"/>
              <a:cs typeface="Comic Sans MS"/>
            </a:endParaRPr>
          </a:p>
          <a:p>
            <a:pPr lvl="1"/>
            <a:r>
              <a:rPr lang="en-US" sz="3000" u="sng" dirty="0" smtClean="0">
                <a:solidFill>
                  <a:srgbClr val="DAFF13"/>
                </a:solidFill>
                <a:latin typeface="Comic Sans MS"/>
                <a:cs typeface="Comic Sans MS"/>
              </a:rPr>
              <a:t>Constraints</a:t>
            </a:r>
            <a:r>
              <a:rPr lang="en-US" sz="3000" dirty="0" smtClean="0">
                <a:solidFill>
                  <a:srgbClr val="DAFF13"/>
                </a:solidFill>
                <a:latin typeface="Comic Sans MS"/>
                <a:cs typeface="Comic Sans MS"/>
              </a:rPr>
              <a:t>: </a:t>
            </a:r>
          </a:p>
          <a:p>
            <a:pPr lvl="2"/>
            <a:r>
              <a:rPr lang="en-US" sz="2800" dirty="0" smtClean="0">
                <a:solidFill>
                  <a:srgbClr val="DAFF13"/>
                </a:solidFill>
                <a:latin typeface="Comic Sans MS"/>
                <a:cs typeface="Comic Sans MS"/>
              </a:rPr>
              <a:t>no talking </a:t>
            </a:r>
          </a:p>
          <a:p>
            <a:pPr lvl="2"/>
            <a:r>
              <a:rPr lang="en-US" sz="2800" dirty="0" smtClean="0">
                <a:solidFill>
                  <a:srgbClr val="DAFF13"/>
                </a:solidFill>
                <a:latin typeface="Comic Sans MS"/>
                <a:cs typeface="Comic Sans MS"/>
              </a:rPr>
              <a:t>you may only use one hand</a:t>
            </a:r>
          </a:p>
          <a:p>
            <a:pPr lvl="2"/>
            <a:endParaRPr lang="en-US" sz="2800" dirty="0">
              <a:solidFill>
                <a:srgbClr val="DAFF13"/>
              </a:solidFill>
              <a:latin typeface="Comic Sans MS"/>
              <a:cs typeface="Comic Sans MS"/>
            </a:endParaRPr>
          </a:p>
          <a:p>
            <a:r>
              <a:rPr lang="en-US" dirty="0" smtClean="0"/>
              <a:t>Discuss: challenges, new learning, ideas for next time</a:t>
            </a:r>
          </a:p>
          <a:p>
            <a:r>
              <a:rPr lang="en-US" dirty="0" smtClean="0"/>
              <a:t>STEM: redesign your method to improve efficiency.  Record your new data; share your findings</a:t>
            </a:r>
            <a:endParaRPr lang="en-US" dirty="0"/>
          </a:p>
        </p:txBody>
      </p:sp>
      <p:pic>
        <p:nvPicPr>
          <p:cNvPr id="4" name="Picture 3" descr="BU005295.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3513947">
            <a:off x="7358219" y="791988"/>
            <a:ext cx="1768479" cy="1423072"/>
          </a:xfrm>
          <a:prstGeom prst="rect">
            <a:avLst/>
          </a:prstGeom>
        </p:spPr>
      </p:pic>
      <p:pic>
        <p:nvPicPr>
          <p:cNvPr id="5" name="Picture 4" descr="BU005295.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8977" y="2228668"/>
            <a:ext cx="1380971" cy="1111250"/>
          </a:xfrm>
          <a:prstGeom prst="rect">
            <a:avLst/>
          </a:prstGeom>
        </p:spPr>
      </p:pic>
    </p:spTree>
    <p:extLst>
      <p:ext uri="{BB962C8B-B14F-4D97-AF65-F5344CB8AC3E}">
        <p14:creationId xmlns:p14="http://schemas.microsoft.com/office/powerpoint/2010/main" val="417222442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2731</TotalTime>
  <Words>1103</Words>
  <Application>Microsoft Macintosh PowerPoint</Application>
  <PresentationFormat>On-screen Show (4:3)</PresentationFormat>
  <Paragraphs>152</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Black</vt:lpstr>
      <vt:lpstr>8Th Grade STEM</vt:lpstr>
      <vt:lpstr>Tuesday, Sept. 3         1A     Tri 1: Day 1 of 56</vt:lpstr>
      <vt:lpstr>Tuesday, Sept. 3         1A     Tri 1: Day 1 of 56</vt:lpstr>
      <vt:lpstr>Tuesday, Sept. 3         1A     Tri 1: Day 1 of 56</vt:lpstr>
      <vt:lpstr>Tuesday, Sept. 3         1A     Tri 1: Day 1 of 56</vt:lpstr>
      <vt:lpstr>PowerPoint Presentation</vt:lpstr>
      <vt:lpstr>Wednesday, Sept. 4         2B     Tri 1: Day 2 of 56</vt:lpstr>
      <vt:lpstr>Wednesday, Sept. 4         2B     Tri 1: Day 2 of 56</vt:lpstr>
      <vt:lpstr>Wednesday, Sept. 4         2B     Tri 1: Day 2 of 56 </vt:lpstr>
      <vt:lpstr>Wednesday, Sept. 4         2B     Tri 1: Day 2 of 56</vt:lpstr>
      <vt:lpstr>PowerPoint Presentation</vt:lpstr>
      <vt:lpstr>Thursday, Sept. 5         3A     Tri 1: Day 3 of 56</vt:lpstr>
      <vt:lpstr>Thursday, Sept. 5         3A     Tri 1: Day 3 of 56</vt:lpstr>
      <vt:lpstr>Thursday, Sept. 5         3A     Tri 1: Day 3 of 56</vt:lpstr>
      <vt:lpstr>PowerPoint Presentation</vt:lpstr>
      <vt:lpstr>Friday, Sept. 6         4B     Tri 1: Day 4 of 56</vt:lpstr>
      <vt:lpstr>Friday, Sept. 6         4B     Tri 1: Day 4 of 56</vt:lpstr>
      <vt:lpstr>PowerPoint Presentation</vt:lpstr>
      <vt:lpstr>PowerPoint Presentation</vt:lpstr>
      <vt:lpstr>PowerPoint Presentation</vt:lpstr>
      <vt:lpstr>Questions</vt:lpstr>
    </vt:vector>
  </TitlesOfParts>
  <Company>Spring Lake Park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8Th Grade STEM</dc:title>
  <dc:creator>User</dc:creator>
  <cp:lastModifiedBy>User</cp:lastModifiedBy>
  <cp:revision>36</cp:revision>
  <dcterms:created xsi:type="dcterms:W3CDTF">2013-08-29T20:41:25Z</dcterms:created>
  <dcterms:modified xsi:type="dcterms:W3CDTF">2013-09-06T19:48:46Z</dcterms:modified>
</cp:coreProperties>
</file>